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8"/>
  </p:notesMasterIdLst>
  <p:sldIdLst>
    <p:sldId id="293" r:id="rId3"/>
    <p:sldId id="256" r:id="rId4"/>
    <p:sldId id="257" r:id="rId5"/>
    <p:sldId id="307" r:id="rId6"/>
    <p:sldId id="258" r:id="rId7"/>
    <p:sldId id="260" r:id="rId8"/>
    <p:sldId id="294" r:id="rId9"/>
    <p:sldId id="295" r:id="rId10"/>
    <p:sldId id="296" r:id="rId11"/>
    <p:sldId id="298" r:id="rId12"/>
    <p:sldId id="299" r:id="rId13"/>
    <p:sldId id="301" r:id="rId14"/>
    <p:sldId id="302" r:id="rId15"/>
    <p:sldId id="303" r:id="rId16"/>
    <p:sldId id="304" r:id="rId17"/>
    <p:sldId id="305" r:id="rId18"/>
    <p:sldId id="306" r:id="rId19"/>
    <p:sldId id="308" r:id="rId20"/>
    <p:sldId id="309" r:id="rId21"/>
    <p:sldId id="310" r:id="rId22"/>
    <p:sldId id="311" r:id="rId23"/>
    <p:sldId id="312" r:id="rId24"/>
    <p:sldId id="313" r:id="rId25"/>
    <p:sldId id="280" r:id="rId26"/>
    <p:sldId id="291" r:id="rId27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6666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BE4B7-A9CB-4484-81E3-5E3F8CB4589D}" type="datetimeFigureOut">
              <a:rPr lang="fr-FR" smtClean="0"/>
              <a:t>24/01/2020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B9F13-CCEB-4D4D-90E8-ABC023B78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686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2ac79744935c35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2ac79744935c35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fr-FR" smtClean="0"/>
              <a:pPr algn="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2037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fr-FR" smtClean="0"/>
              <a:pPr algn="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344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fr-FR" sz="60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3D20E1BD-76C4-4DEA-ADD8-711F83335ED4}" type="datetime">
              <a:rPr lang="fr-FR" sz="1200" b="0" strike="noStrike" spc="-1">
                <a:solidFill>
                  <a:srgbClr val="8B8B8B"/>
                </a:solidFill>
                <a:latin typeface="Calibri"/>
              </a:rPr>
              <a:t>24/01/2020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8F8DD82-7994-4B45-AEAB-D68D3CABAED0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5" r:id="rId13"/>
    <p:sldLayoutId id="214748367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modifier les styles du texte du masque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Deuxième niveau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Troisième niveau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Cinquième niveau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5A2458CB-180F-4DBD-970F-BA9F7FD189A7}" type="datetime">
              <a:rPr lang="fr-FR" sz="1200" b="0" strike="noStrike" spc="-1">
                <a:solidFill>
                  <a:srgbClr val="8B8B8B"/>
                </a:solidFill>
                <a:latin typeface="Calibri"/>
              </a:rPr>
              <a:t>24/01/2020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33A0CDD9-DA21-4170-AEEC-AF94D2BB1246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Image 4"/>
          <p:cNvPicPr/>
          <p:nvPr/>
        </p:nvPicPr>
        <p:blipFill>
          <a:blip r:embed="rId2"/>
          <a:stretch/>
        </p:blipFill>
        <p:spPr>
          <a:xfrm>
            <a:off x="4227780" y="836820"/>
            <a:ext cx="3736440" cy="518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 rot="21231000">
            <a:off x="3963960" y="5601600"/>
            <a:ext cx="8245440" cy="13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logger Sans Medium"/>
                <a:ea typeface="Blogger Sans Medium"/>
              </a:rPr>
              <a:t>PLÉNIÈRE #13 – 23 OCTOBRE 2019</a:t>
            </a:r>
            <a:endParaRPr lang="fr-FR" sz="4000" b="0" strike="noStrike" spc="-1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 rot="21266400">
            <a:off x="-1333799" y="-2076693"/>
            <a:ext cx="13428360" cy="397980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7" name="CustomShape 3"/>
          <p:cNvSpPr/>
          <p:nvPr/>
        </p:nvSpPr>
        <p:spPr>
          <a:xfrm rot="21273600">
            <a:off x="608830" y="152139"/>
            <a:ext cx="6617520" cy="182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54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POITIERS, CAPITALE DE L’EDUCATION</a:t>
            </a:r>
            <a:endParaRPr lang="fr-FR" sz="50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pic>
        <p:nvPicPr>
          <p:cNvPr id="88" name="Image 8"/>
          <p:cNvPicPr/>
          <p:nvPr/>
        </p:nvPicPr>
        <p:blipFill>
          <a:blip r:embed="rId2"/>
          <a:stretch/>
        </p:blipFill>
        <p:spPr>
          <a:xfrm>
            <a:off x="9708840" y="3600720"/>
            <a:ext cx="2041200" cy="2832480"/>
          </a:xfrm>
          <a:prstGeom prst="rect">
            <a:avLst/>
          </a:prstGeom>
          <a:ln>
            <a:noFill/>
          </a:ln>
        </p:spPr>
      </p:pic>
      <p:sp>
        <p:nvSpPr>
          <p:cNvPr id="7" name="CustomShape 3">
            <a:extLst>
              <a:ext uri="{FF2B5EF4-FFF2-40B4-BE49-F238E27FC236}">
                <a16:creationId xmlns:a16="http://schemas.microsoft.com/office/drawing/2014/main" id="{1A6690AC-99B1-41A1-A796-8637A99ABFEB}"/>
              </a:ext>
            </a:extLst>
          </p:cNvPr>
          <p:cNvSpPr/>
          <p:nvPr/>
        </p:nvSpPr>
        <p:spPr>
          <a:xfrm>
            <a:off x="537180" y="3092622"/>
            <a:ext cx="10220760" cy="1814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lvl="0" indent="-317500">
              <a:buSzPts val="1400"/>
              <a:buChar char="●"/>
            </a:pPr>
            <a:r>
              <a:rPr lang="fr-FR" sz="2800" dirty="0">
                <a:latin typeface="Blogger Sans  "/>
              </a:rPr>
              <a:t>Présence de nombreux opérateurs nationaux (CNED, CANOPE, IH2EF)</a:t>
            </a:r>
          </a:p>
          <a:p>
            <a:pPr marL="457200" lvl="0" indent="-317500">
              <a:buSzPts val="1400"/>
              <a:buChar char="●"/>
            </a:pPr>
            <a:r>
              <a:rPr lang="fr-FR" sz="2800" dirty="0">
                <a:latin typeface="Blogger Sans  "/>
              </a:rPr>
              <a:t>Laboratoires universitaires</a:t>
            </a:r>
          </a:p>
          <a:p>
            <a:pPr marL="457200" lvl="0" indent="-317500">
              <a:buSzPts val="1400"/>
              <a:buChar char="●"/>
            </a:pPr>
            <a:r>
              <a:rPr lang="fr-FR" sz="2800" dirty="0">
                <a:latin typeface="Blogger Sans  "/>
              </a:rPr>
              <a:t>Ecosystème local (startups, événementiels dédiés…)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 rot="21231000">
            <a:off x="3963960" y="5601600"/>
            <a:ext cx="8245440" cy="13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logger Sans Medium"/>
                <a:ea typeface="Blogger Sans Medium"/>
              </a:rPr>
              <a:t>PLÉNIÈRE #13 – 23 OCTOBRE 2019</a:t>
            </a:r>
            <a:endParaRPr lang="fr-FR" sz="4000" b="0" strike="noStrike" spc="-1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 rot="21266400">
            <a:off x="-1333799" y="-2076693"/>
            <a:ext cx="13428360" cy="397980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7" name="CustomShape 3"/>
          <p:cNvSpPr/>
          <p:nvPr/>
        </p:nvSpPr>
        <p:spPr>
          <a:xfrm rot="21273600">
            <a:off x="608830" y="15949"/>
            <a:ext cx="6617520" cy="182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fr" sz="54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QU’EST CE QUE LE NUMÉRIQUE ÉDUCATIF ?</a:t>
            </a:r>
            <a:endParaRPr lang="fr-FR" sz="50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pic>
        <p:nvPicPr>
          <p:cNvPr id="88" name="Image 8"/>
          <p:cNvPicPr/>
          <p:nvPr/>
        </p:nvPicPr>
        <p:blipFill>
          <a:blip r:embed="rId2"/>
          <a:stretch/>
        </p:blipFill>
        <p:spPr>
          <a:xfrm>
            <a:off x="9708840" y="3600720"/>
            <a:ext cx="2041200" cy="2832480"/>
          </a:xfrm>
          <a:prstGeom prst="rect">
            <a:avLst/>
          </a:prstGeom>
          <a:ln>
            <a:noFill/>
          </a:ln>
        </p:spPr>
      </p:pic>
      <p:sp>
        <p:nvSpPr>
          <p:cNvPr id="7" name="CustomShape 3">
            <a:extLst>
              <a:ext uri="{FF2B5EF4-FFF2-40B4-BE49-F238E27FC236}">
                <a16:creationId xmlns:a16="http://schemas.microsoft.com/office/drawing/2014/main" id="{1A6690AC-99B1-41A1-A796-8637A99ABFEB}"/>
              </a:ext>
            </a:extLst>
          </p:cNvPr>
          <p:cNvSpPr/>
          <p:nvPr/>
        </p:nvSpPr>
        <p:spPr>
          <a:xfrm>
            <a:off x="792360" y="2685811"/>
            <a:ext cx="10220760" cy="31070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lvl="0" indent="-317500">
              <a:buSzPts val="1400"/>
              <a:buChar char="●"/>
            </a:pPr>
            <a:r>
              <a:rPr lang="fr-FR" sz="2800" dirty="0">
                <a:latin typeface="Blogger Sans  "/>
              </a:rPr>
              <a:t>On parle aussi de « </a:t>
            </a:r>
            <a:r>
              <a:rPr lang="fr-FR" sz="2800" b="1" dirty="0" err="1">
                <a:latin typeface="Blogger Sans  "/>
              </a:rPr>
              <a:t>EdTech</a:t>
            </a:r>
            <a:r>
              <a:rPr lang="fr-FR" sz="2800" dirty="0">
                <a:latin typeface="Blogger Sans  "/>
              </a:rPr>
              <a:t> »</a:t>
            </a:r>
          </a:p>
          <a:p>
            <a:pPr marL="457200" lvl="0" indent="-317500">
              <a:buSzPts val="1400"/>
              <a:buChar char="●"/>
            </a:pPr>
            <a:r>
              <a:rPr lang="fr-FR" sz="2800" dirty="0">
                <a:latin typeface="Blogger Sans  "/>
              </a:rPr>
              <a:t>L’ensemble des technologies (matérielles et logicielles) au service des apprentissages tout au long de la vie</a:t>
            </a:r>
          </a:p>
          <a:p>
            <a:pPr marL="457200" lvl="0" indent="-317500">
              <a:buSzPts val="1400"/>
              <a:buChar char="●"/>
            </a:pPr>
            <a:r>
              <a:rPr lang="fr-FR" sz="2800" dirty="0">
                <a:latin typeface="Blogger Sans  "/>
              </a:rPr>
              <a:t>Un multitude d’acteurs, variés et complémentaires : </a:t>
            </a:r>
          </a:p>
          <a:p>
            <a:pPr marL="1054100" lvl="1" indent="-457200">
              <a:buSzPts val="1400"/>
              <a:buFont typeface="Wingdings" panose="05000000000000000000" pitchFamily="2" charset="2"/>
              <a:buChar char="ü"/>
            </a:pPr>
            <a:r>
              <a:rPr lang="fr-FR" sz="2800" dirty="0">
                <a:latin typeface="Blogger Sans  "/>
              </a:rPr>
              <a:t>Institutionnels </a:t>
            </a:r>
          </a:p>
          <a:p>
            <a:pPr marL="1054100" lvl="1" indent="-457200">
              <a:buSzPts val="1400"/>
              <a:buFont typeface="Wingdings" panose="05000000000000000000" pitchFamily="2" charset="2"/>
              <a:buChar char="ü"/>
            </a:pPr>
            <a:r>
              <a:rPr lang="fr-FR" sz="2800" dirty="0">
                <a:latin typeface="Blogger Sans  "/>
              </a:rPr>
              <a:t>Associations</a:t>
            </a:r>
          </a:p>
          <a:p>
            <a:pPr marL="1054100" lvl="1" indent="-457200">
              <a:buSzPts val="1400"/>
              <a:buFont typeface="Wingdings" panose="05000000000000000000" pitchFamily="2" charset="2"/>
              <a:buChar char="ü"/>
            </a:pPr>
            <a:r>
              <a:rPr lang="fr-FR" sz="2800" dirty="0">
                <a:latin typeface="Blogger Sans  "/>
              </a:rPr>
              <a:t>Acteurs privés (éditeurs de logiciels, start-ups, etc.) </a:t>
            </a:r>
          </a:p>
        </p:txBody>
      </p:sp>
    </p:spTree>
    <p:extLst>
      <p:ext uri="{BB962C8B-B14F-4D97-AF65-F5344CB8AC3E}">
        <p14:creationId xmlns:p14="http://schemas.microsoft.com/office/powerpoint/2010/main" val="2003536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>
            <a:spLocks noGrp="1"/>
          </p:cNvSpPr>
          <p:nvPr>
            <p:ph type="title"/>
          </p:nvPr>
        </p:nvSpPr>
        <p:spPr>
          <a:xfrm>
            <a:off x="415605" y="342463"/>
            <a:ext cx="11360800" cy="1122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fr" dirty="0">
                <a:solidFill>
                  <a:srgbClr val="008080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Témoignage de Sandrine Grégoire </a:t>
            </a:r>
            <a:endParaRPr dirty="0">
              <a:solidFill>
                <a:srgbClr val="008080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  <a:p>
            <a:r>
              <a:rPr lang="fr" dirty="0">
                <a:solidFill>
                  <a:srgbClr val="008080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Co-fondatrice de Magik Eduk</a:t>
            </a:r>
            <a:endParaRPr dirty="0">
              <a:solidFill>
                <a:srgbClr val="008080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pic>
        <p:nvPicPr>
          <p:cNvPr id="141" name="Google Shape;14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1668065"/>
            <a:ext cx="4348365" cy="2445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766" y="1668065"/>
            <a:ext cx="4348365" cy="2445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020" y="4317249"/>
            <a:ext cx="3116779" cy="2337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4766" y="4317216"/>
            <a:ext cx="4155705" cy="2337584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7"/>
          <p:cNvSpPr txBox="1"/>
          <p:nvPr/>
        </p:nvSpPr>
        <p:spPr>
          <a:xfrm>
            <a:off x="9306332" y="1714159"/>
            <a:ext cx="2569981" cy="9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fr" sz="2400" dirty="0">
                <a:latin typeface="Blogger Sans  "/>
              </a:rPr>
              <a:t>Apprentissage hybride</a:t>
            </a:r>
            <a:endParaRPr sz="2400" dirty="0">
              <a:latin typeface="Blogger Sans  "/>
            </a:endParaRPr>
          </a:p>
          <a:p>
            <a:r>
              <a:rPr lang="fr" sz="2400" dirty="0">
                <a:latin typeface="Blogger Sans  "/>
              </a:rPr>
              <a:t>Co-éducation : un outil au service des professionnels et des parents </a:t>
            </a:r>
            <a:endParaRPr sz="2400" dirty="0">
              <a:latin typeface="Blogger Sans  "/>
            </a:endParaRPr>
          </a:p>
          <a:p>
            <a:endParaRPr sz="2400" dirty="0">
              <a:latin typeface="Blogger Sans  "/>
            </a:endParaRPr>
          </a:p>
          <a:p>
            <a:r>
              <a:rPr lang="fr" sz="2400" b="1" dirty="0">
                <a:latin typeface="Blogger Sans  "/>
              </a:rPr>
              <a:t>« Apprendre devient un jeu d’enfant »</a:t>
            </a:r>
            <a:endParaRPr sz="2400" b="1" dirty="0">
              <a:latin typeface="Blogger Sans  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2"/>
          <p:cNvSpPr/>
          <p:nvPr/>
        </p:nvSpPr>
        <p:spPr>
          <a:xfrm rot="21274800">
            <a:off x="391475" y="664491"/>
            <a:ext cx="10446840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" sz="50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L’ÉCOLE ET LE NUMÉRIQUE À POITIERS</a:t>
            </a:r>
            <a:endParaRPr lang="fr-FR" sz="50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101" name="CustomShape 3"/>
          <p:cNvSpPr/>
          <p:nvPr/>
        </p:nvSpPr>
        <p:spPr>
          <a:xfrm>
            <a:off x="985620" y="2429452"/>
            <a:ext cx="10220760" cy="37841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lvl="0"/>
            <a:r>
              <a:rPr lang="fr-FR" sz="2400" dirty="0">
                <a:latin typeface="Blogger Sans  "/>
              </a:rPr>
              <a:t>On compte 48 écoles à Poitiers : </a:t>
            </a:r>
          </a:p>
          <a:p>
            <a:pPr lvl="0"/>
            <a:endParaRPr lang="fr-FR" sz="2400" dirty="0">
              <a:latin typeface="Blogger Sans  "/>
            </a:endParaRPr>
          </a:p>
          <a:p>
            <a:pPr marL="457200" lvl="0" indent="-317500">
              <a:buSzPts val="1400"/>
              <a:buChar char="●"/>
            </a:pPr>
            <a:r>
              <a:rPr lang="fr-FR" sz="2400" dirty="0">
                <a:latin typeface="Blogger Sans  "/>
              </a:rPr>
              <a:t>25 d’entre-elles sont équipées de classes mobiles de tablettes (entre 6 et 24 en fonction de la taille de l’école)</a:t>
            </a:r>
          </a:p>
          <a:p>
            <a:pPr marL="457200" lvl="0" indent="-317500">
              <a:buSzPts val="1400"/>
              <a:buChar char="●"/>
            </a:pPr>
            <a:r>
              <a:rPr lang="fr-FR" sz="2400" dirty="0">
                <a:latin typeface="Blogger Sans  "/>
              </a:rPr>
              <a:t>16 d’entre-elles sont équipées de classes mobiles de PC ( entre 7 et 39 en fonction de la taille de l’école)</a:t>
            </a:r>
          </a:p>
          <a:p>
            <a:pPr marL="457200" lvl="0" indent="-317500">
              <a:buSzPts val="1400"/>
              <a:buChar char="●"/>
            </a:pPr>
            <a:r>
              <a:rPr lang="fr-FR" sz="2400" dirty="0">
                <a:latin typeface="Blogger Sans  "/>
              </a:rPr>
              <a:t>Des malles de robots pour l’initiation à la programmation et pour découvrir des formes diversifiées du numérique</a:t>
            </a:r>
          </a:p>
          <a:p>
            <a:pPr marL="457200" lvl="0" indent="-317500">
              <a:buSzPts val="1400"/>
              <a:buChar char="●"/>
            </a:pPr>
            <a:r>
              <a:rPr lang="fr-FR" sz="2400" dirty="0">
                <a:latin typeface="Blogger Sans  "/>
              </a:rPr>
              <a:t>6 d’entre-elles bénéficient d’un Environnement Numérique de Travail (ENT). </a:t>
            </a: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2"/>
          <p:cNvSpPr/>
          <p:nvPr/>
        </p:nvSpPr>
        <p:spPr>
          <a:xfrm rot="21274800">
            <a:off x="391475" y="664491"/>
            <a:ext cx="10446840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" sz="50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L’ÉCOLE ET LE NUMÉRIQUE À POITIERS</a:t>
            </a:r>
            <a:endParaRPr lang="fr-FR" sz="50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5" name="Google Shape;156;p29">
            <a:extLst>
              <a:ext uri="{FF2B5EF4-FFF2-40B4-BE49-F238E27FC236}">
                <a16:creationId xmlns:a16="http://schemas.microsoft.com/office/drawing/2014/main" id="{342F63D7-60CC-43F3-90B4-2500BEEBE6B0}"/>
              </a:ext>
            </a:extLst>
          </p:cNvPr>
          <p:cNvSpPr txBox="1"/>
          <p:nvPr/>
        </p:nvSpPr>
        <p:spPr>
          <a:xfrm>
            <a:off x="469353" y="2211738"/>
            <a:ext cx="11253294" cy="40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b="1" dirty="0">
                <a:solidFill>
                  <a:schemeClr val="dk1"/>
                </a:solidFill>
                <a:latin typeface="Blogger Sans  "/>
              </a:rPr>
              <a:t>Quels objectifs ? </a:t>
            </a:r>
            <a:endParaRPr sz="2400" b="1" dirty="0">
              <a:solidFill>
                <a:schemeClr val="dk1"/>
              </a:solidFill>
              <a:latin typeface="Blogger Sans  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Blogger Sans  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fr" sz="2400" dirty="0">
                <a:solidFill>
                  <a:schemeClr val="dk1"/>
                </a:solidFill>
                <a:latin typeface="Blogger Sans  "/>
              </a:rPr>
              <a:t>Rendre les élèves acteurs </a:t>
            </a:r>
            <a:r>
              <a:rPr lang="fr" sz="2400" b="1" dirty="0">
                <a:solidFill>
                  <a:schemeClr val="dk1"/>
                </a:solidFill>
                <a:latin typeface="Blogger Sans  "/>
              </a:rPr>
              <a:t>avec </a:t>
            </a:r>
            <a:r>
              <a:rPr lang="fr" sz="2400" dirty="0">
                <a:solidFill>
                  <a:schemeClr val="dk1"/>
                </a:solidFill>
                <a:latin typeface="Blogger Sans  "/>
              </a:rPr>
              <a:t>le numérique plutôt que consommateur du numérique</a:t>
            </a:r>
            <a:endParaRPr sz="2400" dirty="0">
              <a:solidFill>
                <a:schemeClr val="dk1"/>
              </a:solidFill>
              <a:latin typeface="Blogger Sans  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fr" sz="2400" dirty="0">
                <a:solidFill>
                  <a:schemeClr val="dk1"/>
                </a:solidFill>
                <a:latin typeface="Blogger Sans  "/>
              </a:rPr>
              <a:t>Mettre le numérique au service du travail en ateliers et de groupe</a:t>
            </a:r>
            <a:endParaRPr sz="2400" dirty="0">
              <a:solidFill>
                <a:schemeClr val="dk1"/>
              </a:solidFill>
              <a:latin typeface="Blogger Sans  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Blogger Sans  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b="1" dirty="0">
                <a:solidFill>
                  <a:schemeClr val="dk1"/>
                </a:solidFill>
                <a:latin typeface="Blogger Sans  "/>
              </a:rPr>
              <a:t>Pourquoi des tablettes ? </a:t>
            </a:r>
            <a:endParaRPr sz="2400" b="1" dirty="0">
              <a:solidFill>
                <a:schemeClr val="dk1"/>
              </a:solidFill>
              <a:latin typeface="Blogger Sans  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Blogger Sans  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fr" sz="2400" dirty="0">
                <a:solidFill>
                  <a:schemeClr val="dk1"/>
                </a:solidFill>
                <a:latin typeface="Blogger Sans  "/>
              </a:rPr>
              <a:t>Une plus grande flexibilité</a:t>
            </a:r>
            <a:endParaRPr sz="2400" dirty="0">
              <a:solidFill>
                <a:schemeClr val="dk1"/>
              </a:solidFill>
              <a:latin typeface="Blogger Sans  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fr" sz="2400" dirty="0">
                <a:solidFill>
                  <a:schemeClr val="dk1"/>
                </a:solidFill>
                <a:latin typeface="Blogger Sans  "/>
              </a:rPr>
              <a:t>Consultation de document au format numérique tout en travaillant sur un support papier</a:t>
            </a:r>
            <a:endParaRPr sz="2400" dirty="0">
              <a:solidFill>
                <a:schemeClr val="dk1"/>
              </a:solidFill>
              <a:latin typeface="Blogger Sans  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fr" sz="2400" dirty="0">
                <a:solidFill>
                  <a:schemeClr val="dk1"/>
                </a:solidFill>
                <a:latin typeface="Blogger Sans  "/>
              </a:rPr>
              <a:t>Outil de production : prises de vues, enregistrements audios, communications, etc.</a:t>
            </a:r>
            <a:endParaRPr sz="2400" dirty="0">
              <a:latin typeface="Blogger Sans  "/>
            </a:endParaRPr>
          </a:p>
        </p:txBody>
      </p:sp>
    </p:spTree>
    <p:extLst>
      <p:ext uri="{BB962C8B-B14F-4D97-AF65-F5344CB8AC3E}">
        <p14:creationId xmlns:p14="http://schemas.microsoft.com/office/powerpoint/2010/main" val="1299070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2"/>
          <p:cNvSpPr/>
          <p:nvPr/>
        </p:nvSpPr>
        <p:spPr>
          <a:xfrm rot="21274800">
            <a:off x="391475" y="664491"/>
            <a:ext cx="10446840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50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NUMERIQUE ET ENVIRONNEMENT</a:t>
            </a:r>
            <a:endParaRPr lang="fr-FR" sz="50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5" name="Google Shape;156;p29">
            <a:extLst>
              <a:ext uri="{FF2B5EF4-FFF2-40B4-BE49-F238E27FC236}">
                <a16:creationId xmlns:a16="http://schemas.microsoft.com/office/drawing/2014/main" id="{342F63D7-60CC-43F3-90B4-2500BEEBE6B0}"/>
              </a:ext>
            </a:extLst>
          </p:cNvPr>
          <p:cNvSpPr txBox="1"/>
          <p:nvPr/>
        </p:nvSpPr>
        <p:spPr>
          <a:xfrm>
            <a:off x="469353" y="2120020"/>
            <a:ext cx="11253294" cy="40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fr-FR" sz="2000" b="1" dirty="0">
                <a:solidFill>
                  <a:srgbClr val="008080"/>
                </a:solidFill>
                <a:latin typeface="Blogger Sans  "/>
                <a:ea typeface="Calibri"/>
                <a:cs typeface="Calibri"/>
                <a:sym typeface="Calibri"/>
              </a:rPr>
              <a:t>La Transition Numérique parait incontournable</a:t>
            </a:r>
            <a:r>
              <a:rPr lang="fr-FR" sz="2000" dirty="0">
                <a:solidFill>
                  <a:srgbClr val="008080"/>
                </a:solidFill>
                <a:latin typeface="Blogger Sans  "/>
                <a:ea typeface="Calibri"/>
                <a:cs typeface="Calibri"/>
                <a:sym typeface="Calibri"/>
              </a:rPr>
              <a:t>.</a:t>
            </a:r>
            <a:endParaRPr lang="fr-FR" sz="2000" dirty="0">
              <a:solidFill>
                <a:srgbClr val="008080"/>
              </a:solidFill>
              <a:latin typeface="Blogger Sans  "/>
            </a:endParaRPr>
          </a:p>
          <a:p>
            <a:endParaRPr lang="fr-FR" sz="2000" dirty="0">
              <a:solidFill>
                <a:schemeClr val="dk1"/>
              </a:solidFill>
              <a:latin typeface="Blogger Sans  "/>
              <a:ea typeface="Calibri"/>
              <a:cs typeface="Calibri"/>
              <a:sym typeface="Calibri"/>
            </a:endParaRPr>
          </a:p>
          <a:p>
            <a:r>
              <a:rPr lang="fr-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La </a:t>
            </a:r>
            <a:r>
              <a:rPr lang="fr-FR" sz="2000" b="1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Transition Numérique </a:t>
            </a:r>
            <a:r>
              <a:rPr lang="fr-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peut participer à la </a:t>
            </a:r>
            <a:r>
              <a:rPr lang="fr-FR" sz="2000" b="1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réduction de la consommation d’énergie</a:t>
            </a:r>
            <a:r>
              <a:rPr lang="fr-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 :</a:t>
            </a:r>
            <a:endParaRPr lang="fr-FR" sz="2000" dirty="0">
              <a:latin typeface="Blogger Sans  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i="1" dirty="0">
                <a:latin typeface="Blogger Sans  "/>
                <a:ea typeface="Calibri"/>
                <a:cs typeface="Calibri"/>
                <a:sym typeface="Calibri"/>
              </a:rPr>
              <a:t>visioconférence,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i="1" dirty="0">
                <a:latin typeface="Blogger Sans  "/>
                <a:ea typeface="Calibri"/>
                <a:cs typeface="Calibri"/>
                <a:sym typeface="Calibri"/>
              </a:rPr>
              <a:t>domotique,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i="1" dirty="0">
                <a:latin typeface="Blogger Sans  "/>
                <a:ea typeface="Calibri"/>
                <a:cs typeface="Calibri"/>
                <a:sym typeface="Calibri"/>
              </a:rPr>
              <a:t>mise en relation (covoiturage, etc…),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i="1" dirty="0">
                <a:latin typeface="Blogger Sans  "/>
                <a:ea typeface="Calibri"/>
                <a:cs typeface="Calibri"/>
                <a:sym typeface="Calibri"/>
              </a:rPr>
              <a:t>prévision de consommation et pilotage des réseaux pour favoriser l’utilisation des </a:t>
            </a:r>
            <a:r>
              <a:rPr lang="fr-FR" sz="2000" i="1" dirty="0" err="1">
                <a:latin typeface="Blogger Sans  "/>
                <a:ea typeface="Calibri"/>
                <a:cs typeface="Calibri"/>
                <a:sym typeface="Calibri"/>
              </a:rPr>
              <a:t>EnR</a:t>
            </a:r>
            <a:r>
              <a:rPr lang="fr-FR" sz="2000" i="1" dirty="0">
                <a:latin typeface="Blogger Sans  "/>
                <a:ea typeface="Calibri"/>
                <a:cs typeface="Calibri"/>
                <a:sym typeface="Calibri"/>
              </a:rPr>
              <a:t> ,</a:t>
            </a:r>
            <a:endParaRPr lang="fr-FR" sz="2000" dirty="0">
              <a:latin typeface="Blogger Sans  "/>
            </a:endParaRPr>
          </a:p>
          <a:p>
            <a:endParaRPr lang="fr-FR" sz="2000" dirty="0">
              <a:solidFill>
                <a:schemeClr val="dk1"/>
              </a:solidFill>
              <a:latin typeface="Blogger Sans  "/>
              <a:ea typeface="Calibri"/>
              <a:cs typeface="Calibri"/>
              <a:sym typeface="Calibri"/>
            </a:endParaRPr>
          </a:p>
          <a:p>
            <a:r>
              <a:rPr lang="fr-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Pourtant, </a:t>
            </a:r>
            <a:r>
              <a:rPr lang="fr-FR" sz="2000" b="1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les impacts environnementaux </a:t>
            </a:r>
            <a:r>
              <a:rPr lang="fr-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directs et indirects liés aux </a:t>
            </a:r>
            <a:r>
              <a:rPr lang="fr-FR" sz="2000" b="1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usages croissants du numérique </a:t>
            </a:r>
            <a:r>
              <a:rPr lang="fr-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sont systématiquement</a:t>
            </a:r>
            <a:r>
              <a:rPr lang="fr-FR" sz="2000" b="1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 sous-estimés </a:t>
            </a:r>
            <a:r>
              <a:rPr lang="fr-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:</a:t>
            </a:r>
            <a:endParaRPr lang="fr-FR" sz="2000" dirty="0">
              <a:latin typeface="Blogger Sans  "/>
              <a:sym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i="1" dirty="0">
                <a:latin typeface="Blogger Sans  "/>
                <a:ea typeface="Calibri"/>
                <a:cs typeface="Calibri"/>
                <a:sym typeface="Calibri"/>
              </a:rPr>
              <a:t>miniaturisation des équipements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i="1" dirty="0">
                <a:latin typeface="Blogger Sans  "/>
                <a:ea typeface="Calibri"/>
                <a:cs typeface="Calibri"/>
                <a:sym typeface="Calibri"/>
              </a:rPr>
              <a:t>« l’invisibilité » des infrastructures utilisées  (cloud, datacenter…)</a:t>
            </a:r>
            <a:endParaRPr lang="fr-FR" sz="2000" dirty="0">
              <a:latin typeface="Blogger Sans  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Blogger Sans  "/>
            </a:endParaRPr>
          </a:p>
        </p:txBody>
      </p:sp>
      <p:sp>
        <p:nvSpPr>
          <p:cNvPr id="6" name="Google Shape;163;p30">
            <a:extLst>
              <a:ext uri="{FF2B5EF4-FFF2-40B4-BE49-F238E27FC236}">
                <a16:creationId xmlns:a16="http://schemas.microsoft.com/office/drawing/2014/main" id="{3D6B899A-5CA2-4540-8361-5E58A3231BF7}"/>
              </a:ext>
            </a:extLst>
          </p:cNvPr>
          <p:cNvSpPr/>
          <p:nvPr/>
        </p:nvSpPr>
        <p:spPr>
          <a:xfrm>
            <a:off x="2826000" y="6060004"/>
            <a:ext cx="6540000" cy="667200"/>
          </a:xfrm>
          <a:prstGeom prst="wedgeRoundRectCallout">
            <a:avLst>
              <a:gd name="adj1" fmla="val 54117"/>
              <a:gd name="adj2" fmla="val 36184"/>
              <a:gd name="adj3" fmla="val 16667"/>
            </a:avLst>
          </a:prstGeom>
          <a:solidFill>
            <a:srgbClr val="006666"/>
          </a:solidFill>
          <a:ln w="127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 b="1" i="1" dirty="0">
                <a:latin typeface="Blogger Sans  "/>
                <a:ea typeface="Calibri"/>
                <a:cs typeface="Calibri"/>
                <a:sym typeface="Calibri"/>
              </a:rPr>
              <a:t>Selon  l’étude de la Global e-Sustainability Initiative (GeSI) en 2015, </a:t>
            </a:r>
            <a:endParaRPr sz="1100" dirty="0">
              <a:latin typeface="Blogger Sans  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 b="1" i="1" dirty="0">
                <a:latin typeface="Blogger Sans  "/>
                <a:ea typeface="Calibri"/>
                <a:cs typeface="Calibri"/>
                <a:sym typeface="Calibri"/>
              </a:rPr>
              <a:t>si Internet était un pays, ce serait le 6e plus grand consommateur d’électricité au monde. </a:t>
            </a:r>
            <a:endParaRPr sz="1400" dirty="0">
              <a:latin typeface="Blogger Sans  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7618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2"/>
          <p:cNvSpPr/>
          <p:nvPr/>
        </p:nvSpPr>
        <p:spPr>
          <a:xfrm rot="21274800">
            <a:off x="391475" y="664491"/>
            <a:ext cx="10446840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50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NUMERIQUE ET ENVIRONNEMENT</a:t>
            </a:r>
            <a:endParaRPr lang="fr-FR" sz="50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pic>
        <p:nvPicPr>
          <p:cNvPr id="7" name="Google Shape;169;p31">
            <a:extLst>
              <a:ext uri="{FF2B5EF4-FFF2-40B4-BE49-F238E27FC236}">
                <a16:creationId xmlns:a16="http://schemas.microsoft.com/office/drawing/2014/main" id="{DF1EA1C0-5A1E-4413-949F-DB76CA7D69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43014" y="2102775"/>
            <a:ext cx="4567447" cy="35674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70;p31">
            <a:extLst>
              <a:ext uri="{FF2B5EF4-FFF2-40B4-BE49-F238E27FC236}">
                <a16:creationId xmlns:a16="http://schemas.microsoft.com/office/drawing/2014/main" id="{22565366-8F97-45CE-9015-929B2B12391D}"/>
              </a:ext>
            </a:extLst>
          </p:cNvPr>
          <p:cNvSpPr txBox="1"/>
          <p:nvPr/>
        </p:nvSpPr>
        <p:spPr>
          <a:xfrm>
            <a:off x="369994" y="2362405"/>
            <a:ext cx="6521428" cy="31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b="1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La consommation d’énergie du numérique </a:t>
            </a:r>
            <a:r>
              <a:rPr lang="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est aujourd’hui </a:t>
            </a:r>
            <a:r>
              <a:rPr lang="fr" sz="2000" b="1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en hausse de 9 % par an</a:t>
            </a:r>
            <a:r>
              <a:rPr lang="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.  </a:t>
            </a:r>
            <a:endParaRPr sz="2000" dirty="0">
              <a:latin typeface="Blogger Sans  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i="1" dirty="0">
                <a:solidFill>
                  <a:srgbClr val="7F7F7F"/>
                </a:solidFill>
                <a:latin typeface="Blogger Sans  "/>
                <a:ea typeface="Calibri"/>
                <a:cs typeface="Calibri"/>
                <a:sym typeface="Calibri"/>
              </a:rPr>
              <a:t>Il est possible de la ramener à 1,5 % par an en adoptant la « Sobriété numérique »</a:t>
            </a:r>
            <a:endParaRPr sz="2000" dirty="0">
              <a:latin typeface="Blogger Sans  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i="1" dirty="0">
              <a:solidFill>
                <a:srgbClr val="7F7F7F"/>
              </a:solidFill>
              <a:latin typeface="Blogger Sans  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Actuellement, </a:t>
            </a:r>
            <a:r>
              <a:rPr lang="fr" sz="2000" b="1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la transition numérique participe au dérèglement climatique </a:t>
            </a:r>
            <a:r>
              <a:rPr lang="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plus qu’elle n’aide à le prévenir. </a:t>
            </a:r>
            <a:endParaRPr sz="2000" dirty="0">
              <a:solidFill>
                <a:schemeClr val="dk1"/>
              </a:solidFill>
              <a:latin typeface="Blogger Sans  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Blogger Sans  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La part du numérique dans </a:t>
            </a:r>
            <a:r>
              <a:rPr lang="fr" sz="2000" b="1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les émissions de GES a augmenté de moitié </a:t>
            </a:r>
            <a:r>
              <a:rPr lang="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depuis 2013, </a:t>
            </a:r>
            <a:endParaRPr sz="2000" dirty="0">
              <a:solidFill>
                <a:schemeClr val="dk1"/>
              </a:solidFill>
              <a:latin typeface="Blogger Sans  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i="1" dirty="0">
                <a:solidFill>
                  <a:srgbClr val="7F7F7F"/>
                </a:solidFill>
                <a:latin typeface="Blogger Sans  "/>
                <a:ea typeface="Calibri"/>
                <a:cs typeface="Calibri"/>
                <a:sym typeface="Calibri"/>
              </a:rPr>
              <a:t>passant de 2,5 % à 3,7 % du total des émissions mondiales</a:t>
            </a:r>
            <a:r>
              <a:rPr lang="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.</a:t>
            </a:r>
            <a:endParaRPr sz="2000" dirty="0">
              <a:latin typeface="Blogger Sans  "/>
            </a:endParaRPr>
          </a:p>
        </p:txBody>
      </p:sp>
      <p:pic>
        <p:nvPicPr>
          <p:cNvPr id="9" name="Google Shape;171;p31">
            <a:extLst>
              <a:ext uri="{FF2B5EF4-FFF2-40B4-BE49-F238E27FC236}">
                <a16:creationId xmlns:a16="http://schemas.microsoft.com/office/drawing/2014/main" id="{ECBBBCC8-244A-486B-B80B-2CD2504229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3014" y="5978700"/>
            <a:ext cx="836628" cy="4987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5546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2"/>
          <p:cNvSpPr/>
          <p:nvPr/>
        </p:nvSpPr>
        <p:spPr>
          <a:xfrm rot="21274800">
            <a:off x="391475" y="664491"/>
            <a:ext cx="10446840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50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NUMERIQUE ET ENVIRONNEMENT</a:t>
            </a:r>
            <a:endParaRPr lang="fr-FR" sz="50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10" name="Google Shape;179;p32">
            <a:extLst>
              <a:ext uri="{FF2B5EF4-FFF2-40B4-BE49-F238E27FC236}">
                <a16:creationId xmlns:a16="http://schemas.microsoft.com/office/drawing/2014/main" id="{A8404919-0A56-4A6F-8D55-E1D2E9E2838C}"/>
              </a:ext>
            </a:extLst>
          </p:cNvPr>
          <p:cNvSpPr txBox="1"/>
          <p:nvPr/>
        </p:nvSpPr>
        <p:spPr>
          <a:xfrm>
            <a:off x="369994" y="2211738"/>
            <a:ext cx="10668000" cy="21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b="1" dirty="0">
                <a:solidFill>
                  <a:srgbClr val="006666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Calibri"/>
                <a:sym typeface="Calibri"/>
              </a:rPr>
              <a:t>Répartition des impacts environnementaux de l’usage du numérique 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" sz="2400" b="1" dirty="0">
              <a:solidFill>
                <a:srgbClr val="006666"/>
              </a:solidFill>
              <a:latin typeface="Blogger Sans Medium" panose="02000506030000020004" pitchFamily="2" charset="0"/>
              <a:ea typeface="Blogger Sans Medium" panose="02000506030000020004" pitchFamily="2" charset="0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006666"/>
              </a:solidFill>
              <a:latin typeface="Blogger Sans Medium" panose="02000506030000020004" pitchFamily="2" charset="0"/>
              <a:ea typeface="Blogger Sans Medium" panose="02000506030000020004" pitchFamily="2" charset="0"/>
              <a:cs typeface="Calibri"/>
              <a:sym typeface="Calibri"/>
            </a:endParaRPr>
          </a:p>
        </p:txBody>
      </p:sp>
      <p:pic>
        <p:nvPicPr>
          <p:cNvPr id="11" name="Google Shape;177;p32">
            <a:extLst>
              <a:ext uri="{FF2B5EF4-FFF2-40B4-BE49-F238E27FC236}">
                <a16:creationId xmlns:a16="http://schemas.microsoft.com/office/drawing/2014/main" id="{0156A485-588F-44FD-B874-AE88587867C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54006" y="2878847"/>
            <a:ext cx="2606041" cy="3068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78;p32">
            <a:extLst>
              <a:ext uri="{FF2B5EF4-FFF2-40B4-BE49-F238E27FC236}">
                <a16:creationId xmlns:a16="http://schemas.microsoft.com/office/drawing/2014/main" id="{F2FDCCC4-395C-4DF8-8B7A-FF3C7CBFD9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34001" y="3048523"/>
            <a:ext cx="4303993" cy="276692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80;p32">
            <a:extLst>
              <a:ext uri="{FF2B5EF4-FFF2-40B4-BE49-F238E27FC236}">
                <a16:creationId xmlns:a16="http://schemas.microsoft.com/office/drawing/2014/main" id="{EDB7C3E1-BE2A-4294-8006-02522613698C}"/>
              </a:ext>
            </a:extLst>
          </p:cNvPr>
          <p:cNvSpPr txBox="1"/>
          <p:nvPr/>
        </p:nvSpPr>
        <p:spPr>
          <a:xfrm>
            <a:off x="6912132" y="5947845"/>
            <a:ext cx="4125862" cy="257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 b="1" dirty="0">
                <a:solidFill>
                  <a:srgbClr val="A5A5A5"/>
                </a:solidFill>
                <a:latin typeface="Blogger Sans  "/>
                <a:ea typeface="Calibri"/>
                <a:cs typeface="Calibri"/>
                <a:sym typeface="Calibri"/>
              </a:rPr>
              <a:t>Source ADEME « la face cachée du numérique »</a:t>
            </a:r>
            <a:endParaRPr sz="1100" b="1" dirty="0">
              <a:solidFill>
                <a:srgbClr val="A5A5A5"/>
              </a:solidFill>
              <a:latin typeface="Blogger Sans  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2217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2"/>
          <p:cNvSpPr/>
          <p:nvPr/>
        </p:nvSpPr>
        <p:spPr>
          <a:xfrm rot="21274800">
            <a:off x="391475" y="664491"/>
            <a:ext cx="10446840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50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NUMERIQUE ET ENVIRONNEMENT</a:t>
            </a:r>
            <a:endParaRPr lang="fr-FR" sz="50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10" name="Google Shape;179;p32">
            <a:extLst>
              <a:ext uri="{FF2B5EF4-FFF2-40B4-BE49-F238E27FC236}">
                <a16:creationId xmlns:a16="http://schemas.microsoft.com/office/drawing/2014/main" id="{A8404919-0A56-4A6F-8D55-E1D2E9E2838C}"/>
              </a:ext>
            </a:extLst>
          </p:cNvPr>
          <p:cNvSpPr txBox="1"/>
          <p:nvPr/>
        </p:nvSpPr>
        <p:spPr>
          <a:xfrm>
            <a:off x="369993" y="2395706"/>
            <a:ext cx="10668000" cy="596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006666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Calibri"/>
                <a:sym typeface="Calibri"/>
              </a:rPr>
              <a:t>Et ce n’est pas terminé…</a:t>
            </a:r>
            <a:endParaRPr lang="fr" sz="2400" b="1" dirty="0">
              <a:solidFill>
                <a:srgbClr val="006666"/>
              </a:solidFill>
              <a:latin typeface="Blogger Sans" panose="02000506030000020004" pitchFamily="2" charset="0"/>
              <a:ea typeface="Blogger Sans" panose="02000506030000020004" pitchFamily="2" charset="0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" sz="2400" b="1" dirty="0">
              <a:solidFill>
                <a:srgbClr val="006666"/>
              </a:solidFill>
              <a:latin typeface="Blogger Sans Medium" panose="02000506030000020004" pitchFamily="2" charset="0"/>
              <a:ea typeface="Blogger Sans Medium" panose="02000506030000020004" pitchFamily="2" charset="0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006666"/>
              </a:solidFill>
              <a:latin typeface="Blogger Sans Medium" panose="02000506030000020004" pitchFamily="2" charset="0"/>
              <a:ea typeface="Blogger Sans Medium" panose="02000506030000020004" pitchFamily="2" charset="0"/>
              <a:cs typeface="Calibri"/>
              <a:sym typeface="Calibri"/>
            </a:endParaRPr>
          </a:p>
        </p:txBody>
      </p:sp>
      <p:sp>
        <p:nvSpPr>
          <p:cNvPr id="8" name="Google Shape;186;p33">
            <a:extLst>
              <a:ext uri="{FF2B5EF4-FFF2-40B4-BE49-F238E27FC236}">
                <a16:creationId xmlns:a16="http://schemas.microsoft.com/office/drawing/2014/main" id="{0D77679D-EAB5-4DD3-A719-24F17CA18B09}"/>
              </a:ext>
            </a:extLst>
          </p:cNvPr>
          <p:cNvSpPr txBox="1"/>
          <p:nvPr/>
        </p:nvSpPr>
        <p:spPr>
          <a:xfrm>
            <a:off x="369993" y="2992482"/>
            <a:ext cx="11310377" cy="319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b="1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Les consommations vont très certainement augmenter aussi par la mise en place de nouveaux équipements ou de nouvelles technologie</a:t>
            </a:r>
            <a:r>
              <a:rPr lang="fr-FR" sz="2000" b="1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s</a:t>
            </a:r>
            <a:r>
              <a:rPr lang="fr" sz="2000" b="1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 </a:t>
            </a:r>
            <a:endParaRPr sz="2000" dirty="0">
              <a:solidFill>
                <a:schemeClr val="dk1"/>
              </a:solidFill>
              <a:latin typeface="Blogger Sans  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Blogger Sans  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i="1" dirty="0">
                <a:solidFill>
                  <a:srgbClr val="7F7F7F"/>
                </a:solidFill>
                <a:latin typeface="Blogger Sans  "/>
                <a:ea typeface="Calibri"/>
                <a:cs typeface="Calibri"/>
                <a:sym typeface="Calibri"/>
              </a:rPr>
              <a:t>La mise en place prochaine de la 5G permet d’augmenter les débits, mais un équipement 5G consomme 3 fois plus qu’un équipement 4G</a:t>
            </a:r>
            <a:endParaRPr sz="2000" i="1" dirty="0">
              <a:solidFill>
                <a:srgbClr val="7F7F7F"/>
              </a:solidFill>
              <a:latin typeface="Blogger Sans  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Blogger Sans  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Le </a:t>
            </a:r>
            <a:r>
              <a:rPr lang="fr-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n</a:t>
            </a:r>
            <a:r>
              <a:rPr lang="fr" sz="2000" dirty="0">
                <a:solidFill>
                  <a:schemeClr val="dk1"/>
                </a:solidFill>
                <a:latin typeface="Blogger Sans  "/>
                <a:ea typeface="Calibri"/>
                <a:cs typeface="Calibri"/>
                <a:sym typeface="Calibri"/>
              </a:rPr>
              <a:t>umérique n’a pas que des impacts sur l’énergie et les GES :</a:t>
            </a:r>
            <a:endParaRPr sz="2000" dirty="0">
              <a:latin typeface="Blogger Sans  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Blogger Sans  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 panose="020B0604020202020204" pitchFamily="34" charset="0"/>
              <a:buChar char="•"/>
            </a:pPr>
            <a:r>
              <a:rPr lang="fr" sz="2000" i="1" dirty="0">
                <a:solidFill>
                  <a:srgbClr val="7F7F7F"/>
                </a:solidFill>
                <a:latin typeface="Blogger Sans  "/>
                <a:ea typeface="Calibri"/>
                <a:cs typeface="Calibri"/>
                <a:sym typeface="Calibri"/>
              </a:rPr>
              <a:t>La fabrication des équipements nécessite des consommations d’eau importante</a:t>
            </a:r>
            <a:endParaRPr sz="2000" dirty="0">
              <a:latin typeface="Blogger Sans  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 panose="020B0604020202020204" pitchFamily="34" charset="0"/>
              <a:buChar char="•"/>
            </a:pPr>
            <a:r>
              <a:rPr lang="fr" sz="2000" i="1" dirty="0">
                <a:solidFill>
                  <a:srgbClr val="7F7F7F"/>
                </a:solidFill>
                <a:latin typeface="Blogger Sans  "/>
                <a:ea typeface="Calibri"/>
                <a:cs typeface="Calibri"/>
                <a:sym typeface="Calibri"/>
              </a:rPr>
              <a:t>La miniaturisation nécessite des composants complexes utilisant des métaux rares (Tantale, Indium…) : risque d’épuisement des ressources,</a:t>
            </a:r>
            <a:endParaRPr sz="2000" i="1" dirty="0">
              <a:solidFill>
                <a:srgbClr val="7F7F7F"/>
              </a:solidFill>
              <a:latin typeface="Blogger Sans  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Blogger Sans  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5085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 rot="21231000">
            <a:off x="3963960" y="5601600"/>
            <a:ext cx="8245440" cy="13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logger Sans Medium"/>
                <a:ea typeface="Blogger Sans Medium"/>
              </a:rPr>
              <a:t>PLÉNIÈRE #13 – 23 OCTOBRE 2019</a:t>
            </a:r>
            <a:endParaRPr lang="fr-FR" sz="4000" b="0" strike="noStrike" spc="-1">
              <a:latin typeface="Arial"/>
            </a:endParaRPr>
          </a:p>
        </p:txBody>
      </p:sp>
      <p:sp>
        <p:nvSpPr>
          <p:cNvPr id="87" name="CustomShape 3"/>
          <p:cNvSpPr/>
          <p:nvPr/>
        </p:nvSpPr>
        <p:spPr>
          <a:xfrm rot="21273600">
            <a:off x="608830" y="15949"/>
            <a:ext cx="6617520" cy="182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fr" sz="54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QU’EST CE QUE LE NUMÉRIQUE ÉDUCATIF ?</a:t>
            </a:r>
            <a:endParaRPr lang="fr-FR" sz="50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pic>
        <p:nvPicPr>
          <p:cNvPr id="88" name="Image 8"/>
          <p:cNvPicPr/>
          <p:nvPr/>
        </p:nvPicPr>
        <p:blipFill>
          <a:blip r:embed="rId2"/>
          <a:stretch/>
        </p:blipFill>
        <p:spPr>
          <a:xfrm>
            <a:off x="9708840" y="3600720"/>
            <a:ext cx="2041200" cy="2832480"/>
          </a:xfrm>
          <a:prstGeom prst="rect">
            <a:avLst/>
          </a:prstGeom>
          <a:ln>
            <a:noFill/>
          </a:ln>
        </p:spPr>
      </p:pic>
      <p:sp>
        <p:nvSpPr>
          <p:cNvPr id="8" name="Google Shape;186;p33">
            <a:extLst>
              <a:ext uri="{FF2B5EF4-FFF2-40B4-BE49-F238E27FC236}">
                <a16:creationId xmlns:a16="http://schemas.microsoft.com/office/drawing/2014/main" id="{A233F738-FFD3-4B37-85FD-8157FE934470}"/>
              </a:ext>
            </a:extLst>
          </p:cNvPr>
          <p:cNvSpPr txBox="1"/>
          <p:nvPr/>
        </p:nvSpPr>
        <p:spPr>
          <a:xfrm>
            <a:off x="794657" y="1854216"/>
            <a:ext cx="10602685" cy="643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dirty="0">
                <a:solidFill>
                  <a:srgbClr val="006666"/>
                </a:solidFill>
                <a:latin typeface="Blogger Sans Medium" panose="02000506030000020004" pitchFamily="2" charset="0"/>
                <a:ea typeface="Blogger Sans Medium" panose="02000506030000020004" pitchFamily="2" charset="0"/>
                <a:cs typeface="Calibri"/>
                <a:sym typeface="Calibri"/>
              </a:rPr>
              <a:t>DÉCIDONS, ENSEMBLE, DES PROPOSITIONS À INTÉGRER À NOTRE PROGRAMME !</a:t>
            </a:r>
            <a:endParaRPr lang="fr-FR" sz="4800" i="1" dirty="0">
              <a:solidFill>
                <a:srgbClr val="006666"/>
              </a:solidFill>
              <a:latin typeface="Blogger Sans Medium" panose="02000506030000020004" pitchFamily="2" charset="0"/>
              <a:ea typeface="Blogger Sans Medium" panose="02000506030000020004" pitchFamily="2" charset="0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3676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 rot="21231000">
            <a:off x="3963960" y="5601600"/>
            <a:ext cx="8245440" cy="13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logger Sans Medium"/>
                <a:ea typeface="Blogger Sans Medium"/>
              </a:rPr>
              <a:t>PLÉNIÈRE #13 – 23 OCTOBRE 2019</a:t>
            </a:r>
            <a:endParaRPr lang="fr-FR" sz="4000" b="0" strike="noStrike" spc="-1">
              <a:latin typeface="Arial"/>
            </a:endParaRPr>
          </a:p>
        </p:txBody>
      </p:sp>
      <p:sp>
        <p:nvSpPr>
          <p:cNvPr id="87" name="CustomShape 3"/>
          <p:cNvSpPr/>
          <p:nvPr/>
        </p:nvSpPr>
        <p:spPr>
          <a:xfrm rot="21273600">
            <a:off x="608830" y="15949"/>
            <a:ext cx="6617520" cy="182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fr" sz="54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QU’EST CE QUE LE NUMÉRIQUE ÉDUCATIF ?</a:t>
            </a:r>
            <a:endParaRPr lang="fr-FR" sz="50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pic>
        <p:nvPicPr>
          <p:cNvPr id="88" name="Image 8"/>
          <p:cNvPicPr/>
          <p:nvPr/>
        </p:nvPicPr>
        <p:blipFill>
          <a:blip r:embed="rId2"/>
          <a:stretch/>
        </p:blipFill>
        <p:spPr>
          <a:xfrm>
            <a:off x="9708840" y="3600720"/>
            <a:ext cx="2041200" cy="2832480"/>
          </a:xfrm>
          <a:prstGeom prst="rect">
            <a:avLst/>
          </a:prstGeom>
          <a:ln>
            <a:noFill/>
          </a:ln>
        </p:spPr>
      </p:pic>
      <p:sp>
        <p:nvSpPr>
          <p:cNvPr id="8" name="Google Shape;186;p33">
            <a:extLst>
              <a:ext uri="{FF2B5EF4-FFF2-40B4-BE49-F238E27FC236}">
                <a16:creationId xmlns:a16="http://schemas.microsoft.com/office/drawing/2014/main" id="{A233F738-FFD3-4B37-85FD-8157FE934470}"/>
              </a:ext>
            </a:extLst>
          </p:cNvPr>
          <p:cNvSpPr txBox="1"/>
          <p:nvPr/>
        </p:nvSpPr>
        <p:spPr>
          <a:xfrm>
            <a:off x="794657" y="2450087"/>
            <a:ext cx="10602685" cy="643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 algn="ctr"/>
            <a:r>
              <a:rPr lang="fr-FR" sz="4800" dirty="0">
                <a:solidFill>
                  <a:srgbClr val="006666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« LE NUMÉRIQUE NE NOUS SIMPLIFIE </a:t>
            </a:r>
            <a:r>
              <a:rPr lang="fr-FR" sz="4800">
                <a:solidFill>
                  <a:srgbClr val="006666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PAS LA VIE </a:t>
            </a:r>
            <a:r>
              <a:rPr lang="fr-FR" sz="4800" dirty="0">
                <a:solidFill>
                  <a:srgbClr val="006666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»</a:t>
            </a:r>
            <a:endParaRPr lang="fr-FR" sz="4800" dirty="0">
              <a:solidFill>
                <a:srgbClr val="006666"/>
              </a:solidFill>
              <a:latin typeface="Blogger Sans Medium" panose="02000506030000020004" pitchFamily="2" charset="0"/>
              <a:ea typeface="Blogger Sans Medium" panose="02000506030000020004" pitchFamily="2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7085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 rot="21231000">
            <a:off x="3963960" y="5601600"/>
            <a:ext cx="8245440" cy="13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logger Sans Medium"/>
                <a:ea typeface="Blogger Sans Medium"/>
              </a:rPr>
              <a:t>PLÉNIÈRE #13 – 23 OCTOBRE 2019</a:t>
            </a:r>
            <a:endParaRPr lang="fr-FR" sz="4000" b="0" strike="noStrike" spc="-1">
              <a:latin typeface="Arial"/>
            </a:endParaRPr>
          </a:p>
        </p:txBody>
      </p:sp>
      <p:sp>
        <p:nvSpPr>
          <p:cNvPr id="87" name="CustomShape 3"/>
          <p:cNvSpPr/>
          <p:nvPr/>
        </p:nvSpPr>
        <p:spPr>
          <a:xfrm rot="21273600">
            <a:off x="608830" y="15949"/>
            <a:ext cx="6617520" cy="182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fr" sz="54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QU’EST CE QUE LE NUMÉRIQUE ÉDUCATIF ?</a:t>
            </a:r>
            <a:endParaRPr lang="fr-FR" sz="50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pic>
        <p:nvPicPr>
          <p:cNvPr id="88" name="Image 8"/>
          <p:cNvPicPr/>
          <p:nvPr/>
        </p:nvPicPr>
        <p:blipFill>
          <a:blip r:embed="rId2"/>
          <a:stretch/>
        </p:blipFill>
        <p:spPr>
          <a:xfrm>
            <a:off x="9708840" y="3600720"/>
            <a:ext cx="2041200" cy="2832480"/>
          </a:xfrm>
          <a:prstGeom prst="rect">
            <a:avLst/>
          </a:prstGeom>
          <a:ln>
            <a:noFill/>
          </a:ln>
        </p:spPr>
      </p:pic>
      <p:sp>
        <p:nvSpPr>
          <p:cNvPr id="8" name="Google Shape;186;p33">
            <a:extLst>
              <a:ext uri="{FF2B5EF4-FFF2-40B4-BE49-F238E27FC236}">
                <a16:creationId xmlns:a16="http://schemas.microsoft.com/office/drawing/2014/main" id="{A233F738-FFD3-4B37-85FD-8157FE934470}"/>
              </a:ext>
            </a:extLst>
          </p:cNvPr>
          <p:cNvSpPr txBox="1"/>
          <p:nvPr/>
        </p:nvSpPr>
        <p:spPr>
          <a:xfrm>
            <a:off x="794657" y="2042465"/>
            <a:ext cx="10602685" cy="643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 algn="ctr"/>
            <a:r>
              <a:rPr lang="fr-FR" sz="4800" dirty="0">
                <a:solidFill>
                  <a:srgbClr val="008080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« LA TABLETTE À L’ÉCOLE DÉSHUMANISE L’APPRENTISSAGE »</a:t>
            </a:r>
            <a:endParaRPr lang="fr-FR" sz="4800" dirty="0">
              <a:solidFill>
                <a:srgbClr val="008080"/>
              </a:solidFill>
              <a:latin typeface="Blogger Sans Medium" panose="02000506030000020004" pitchFamily="2" charset="0"/>
              <a:ea typeface="Blogger Sans Medium" panose="02000506030000020004" pitchFamily="2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8069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 rot="21231000">
            <a:off x="3963960" y="5601600"/>
            <a:ext cx="8245440" cy="130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000" b="0" strike="noStrike" spc="-1">
                <a:solidFill>
                  <a:srgbClr val="FFFFFF"/>
                </a:solidFill>
                <a:latin typeface="Blogger Sans Medium"/>
                <a:ea typeface="Blogger Sans Medium"/>
              </a:rPr>
              <a:t>PLÉNIÈRE #13 – 23 OCTOBRE 2019</a:t>
            </a:r>
            <a:endParaRPr lang="fr-FR" sz="4000" b="0" strike="noStrike" spc="-1">
              <a:latin typeface="Arial"/>
            </a:endParaRPr>
          </a:p>
        </p:txBody>
      </p:sp>
      <p:pic>
        <p:nvPicPr>
          <p:cNvPr id="88" name="Image 8"/>
          <p:cNvPicPr/>
          <p:nvPr/>
        </p:nvPicPr>
        <p:blipFill>
          <a:blip r:embed="rId2"/>
          <a:stretch/>
        </p:blipFill>
        <p:spPr>
          <a:xfrm>
            <a:off x="9708840" y="3600720"/>
            <a:ext cx="2041200" cy="2832480"/>
          </a:xfrm>
          <a:prstGeom prst="rect">
            <a:avLst/>
          </a:prstGeom>
          <a:ln>
            <a:noFill/>
          </a:ln>
        </p:spPr>
      </p:pic>
      <p:sp>
        <p:nvSpPr>
          <p:cNvPr id="8" name="Google Shape;186;p33">
            <a:extLst>
              <a:ext uri="{FF2B5EF4-FFF2-40B4-BE49-F238E27FC236}">
                <a16:creationId xmlns:a16="http://schemas.microsoft.com/office/drawing/2014/main" id="{A233F738-FFD3-4B37-85FD-8157FE934470}"/>
              </a:ext>
            </a:extLst>
          </p:cNvPr>
          <p:cNvSpPr txBox="1"/>
          <p:nvPr/>
        </p:nvSpPr>
        <p:spPr>
          <a:xfrm>
            <a:off x="794657" y="2042465"/>
            <a:ext cx="10602685" cy="643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 algn="ctr"/>
            <a:r>
              <a:rPr lang="fr-FR" sz="4800" dirty="0">
                <a:solidFill>
                  <a:srgbClr val="008080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« LA SOLUTION FACE À L’ILLECTRONISME, C’EST LA FORMATION DE TOUS »</a:t>
            </a:r>
            <a:endParaRPr lang="fr-FR" sz="4800" dirty="0">
              <a:solidFill>
                <a:srgbClr val="008080"/>
              </a:solidFill>
              <a:latin typeface="Blogger Sans Medium" panose="02000506030000020004" pitchFamily="2" charset="0"/>
              <a:ea typeface="Blogger Sans Medium" panose="02000506030000020004" pitchFamily="2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3833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2"/>
          <p:cNvSpPr/>
          <p:nvPr/>
        </p:nvSpPr>
        <p:spPr>
          <a:xfrm rot="21274800">
            <a:off x="391475" y="664491"/>
            <a:ext cx="10446840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50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GROUPES DE TRAVAIL</a:t>
            </a:r>
            <a:endParaRPr lang="fr-FR" sz="50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6" name="Google Shape;212;p38">
            <a:extLst>
              <a:ext uri="{FF2B5EF4-FFF2-40B4-BE49-F238E27FC236}">
                <a16:creationId xmlns:a16="http://schemas.microsoft.com/office/drawing/2014/main" id="{0EF055A8-6F4A-43AA-B129-D30FFCD88E3E}"/>
              </a:ext>
            </a:extLst>
          </p:cNvPr>
          <p:cNvSpPr txBox="1"/>
          <p:nvPr/>
        </p:nvSpPr>
        <p:spPr>
          <a:xfrm>
            <a:off x="1439654" y="2775615"/>
            <a:ext cx="9583531" cy="267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3180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8080"/>
                </a:solidFill>
                <a:latin typeface="Blogger Sans  "/>
                <a:ea typeface="Blogger Sans Medium" panose="02000506030000020004" pitchFamily="2" charset="0"/>
              </a:rPr>
              <a:t>QUELLE POLITIQUE POUR LE NUMÉRIQUE ÉDUCATIF À L’ÉCOLE ?</a:t>
            </a:r>
          </a:p>
          <a:p>
            <a:pPr marL="14605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endParaRPr lang="fr-FR" sz="2800" dirty="0">
              <a:solidFill>
                <a:srgbClr val="008080"/>
              </a:solidFill>
              <a:latin typeface="Blogger Sans  "/>
              <a:ea typeface="Blogger Sans Medium" panose="02000506030000020004" pitchFamily="2" charset="0"/>
            </a:endParaRPr>
          </a:p>
          <a:p>
            <a:pPr marL="43180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8080"/>
                </a:solidFill>
                <a:latin typeface="Blogger Sans  "/>
                <a:ea typeface="Blogger Sans Medium" panose="02000506030000020004" pitchFamily="2" charset="0"/>
              </a:rPr>
              <a:t>QUELLES SOLUTIONS FACE À L’ILLECTRONISME ?</a:t>
            </a:r>
          </a:p>
          <a:p>
            <a:pPr marL="14605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endParaRPr lang="fr-FR" sz="2800" dirty="0">
              <a:solidFill>
                <a:srgbClr val="008080"/>
              </a:solidFill>
              <a:latin typeface="Blogger Sans  "/>
              <a:ea typeface="Blogger Sans Medium" panose="02000506030000020004" pitchFamily="2" charset="0"/>
            </a:endParaRPr>
          </a:p>
          <a:p>
            <a:pPr marL="43180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8080"/>
                </a:solidFill>
                <a:latin typeface="Blogger Sans  "/>
                <a:ea typeface="Blogger Sans Medium" panose="02000506030000020004" pitchFamily="2" charset="0"/>
              </a:rPr>
              <a:t>LE NUMÉRIQUE ÉDUCATIF À POITIERS : QUELLE OPPORTUNITÉ POUR LE TERRITOIRE ?</a:t>
            </a:r>
          </a:p>
        </p:txBody>
      </p:sp>
    </p:spTree>
    <p:extLst>
      <p:ext uri="{BB962C8B-B14F-4D97-AF65-F5344CB8AC3E}">
        <p14:creationId xmlns:p14="http://schemas.microsoft.com/office/powerpoint/2010/main" val="1741805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2"/>
          <p:cNvSpPr/>
          <p:nvPr/>
        </p:nvSpPr>
        <p:spPr>
          <a:xfrm rot="21274800">
            <a:off x="391475" y="664491"/>
            <a:ext cx="10446840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50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NOS PRIORITES</a:t>
            </a:r>
            <a:endParaRPr lang="fr-FR" sz="50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6" name="Google Shape;212;p38">
            <a:extLst>
              <a:ext uri="{FF2B5EF4-FFF2-40B4-BE49-F238E27FC236}">
                <a16:creationId xmlns:a16="http://schemas.microsoft.com/office/drawing/2014/main" id="{0EF055A8-6F4A-43AA-B129-D30FFCD88E3E}"/>
              </a:ext>
            </a:extLst>
          </p:cNvPr>
          <p:cNvSpPr txBox="1"/>
          <p:nvPr/>
        </p:nvSpPr>
        <p:spPr>
          <a:xfrm>
            <a:off x="1439654" y="2775615"/>
            <a:ext cx="9583531" cy="267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3180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008080"/>
              </a:solidFill>
              <a:latin typeface="Blogger Sans  "/>
              <a:ea typeface="Blogger Sans Medium" panose="02000506030000020004" pitchFamily="2" charset="0"/>
            </a:endParaRPr>
          </a:p>
        </p:txBody>
      </p:sp>
      <p:sp>
        <p:nvSpPr>
          <p:cNvPr id="5" name="Google Shape;218;p39">
            <a:extLst>
              <a:ext uri="{FF2B5EF4-FFF2-40B4-BE49-F238E27FC236}">
                <a16:creationId xmlns:a16="http://schemas.microsoft.com/office/drawing/2014/main" id="{467BB1A7-968D-489E-9467-4D20D464A442}"/>
              </a:ext>
            </a:extLst>
          </p:cNvPr>
          <p:cNvSpPr txBox="1"/>
          <p:nvPr/>
        </p:nvSpPr>
        <p:spPr>
          <a:xfrm>
            <a:off x="888541" y="2775615"/>
            <a:ext cx="10414917" cy="80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2400" dirty="0">
                <a:latin typeface="Blogger Sans  "/>
              </a:rPr>
              <a:t>Mieux valoriser les richesses du territoire de Poitiers par la mise en réseau des acteurs, au niveau local, régional, national.</a:t>
            </a:r>
            <a:endParaRPr sz="2400" dirty="0">
              <a:latin typeface="Blogger Sans  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2400" dirty="0">
                <a:latin typeface="Blogger Sans  "/>
              </a:rPr>
              <a:t>Pour une éducation ouverte à la ville et aux choix de ses habitants</a:t>
            </a:r>
            <a:endParaRPr sz="2400" dirty="0">
              <a:latin typeface="Blogger Sans  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2400" dirty="0">
                <a:latin typeface="Blogger Sans  "/>
              </a:rPr>
              <a:t>Pour un projet éducatif de territoire formant les citoyens du XXIème siècle</a:t>
            </a:r>
            <a:endParaRPr sz="2400" dirty="0">
              <a:latin typeface="Blogger Sans  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2400" dirty="0">
                <a:latin typeface="Blogger Sans  "/>
              </a:rPr>
              <a:t>Pour une université au cœur de la ville</a:t>
            </a:r>
            <a:endParaRPr sz="2400" dirty="0">
              <a:latin typeface="Blogger Sans  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2400" dirty="0">
                <a:latin typeface="Blogger Sans  "/>
              </a:rPr>
              <a:t>Pour un droit aux vacances et aux loisirs pour tous les enfants</a:t>
            </a:r>
            <a:endParaRPr sz="2400" dirty="0">
              <a:latin typeface="Blogger Sans  "/>
            </a:endParaRPr>
          </a:p>
        </p:txBody>
      </p:sp>
    </p:spTree>
    <p:extLst>
      <p:ext uri="{BB962C8B-B14F-4D97-AF65-F5344CB8AC3E}">
        <p14:creationId xmlns:p14="http://schemas.microsoft.com/office/powerpoint/2010/main" val="2949309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2"/>
          <p:cNvSpPr/>
          <p:nvPr/>
        </p:nvSpPr>
        <p:spPr>
          <a:xfrm rot="21274800">
            <a:off x="389581" y="624493"/>
            <a:ext cx="11293763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" sz="28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MIEUX VALORISER LES RICHESSES DU TERRITOIRE DE POITIERS PAR LA MISE EN RÉSEAU DES ACTEURS, AU NIVEAU LOCAL, RÉGIONAL, NATIONAL.</a:t>
            </a:r>
            <a:endParaRPr lang="fr-FR" sz="28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6" name="Google Shape;212;p38">
            <a:extLst>
              <a:ext uri="{FF2B5EF4-FFF2-40B4-BE49-F238E27FC236}">
                <a16:creationId xmlns:a16="http://schemas.microsoft.com/office/drawing/2014/main" id="{0EF055A8-6F4A-43AA-B129-D30FFCD88E3E}"/>
              </a:ext>
            </a:extLst>
          </p:cNvPr>
          <p:cNvSpPr txBox="1"/>
          <p:nvPr/>
        </p:nvSpPr>
        <p:spPr>
          <a:xfrm>
            <a:off x="1439654" y="2775615"/>
            <a:ext cx="9583531" cy="267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3180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008080"/>
              </a:solidFill>
              <a:latin typeface="Blogger Sans  "/>
              <a:ea typeface="Blogger Sans Medium" panose="02000506030000020004" pitchFamily="2" charset="0"/>
            </a:endParaRPr>
          </a:p>
        </p:txBody>
      </p:sp>
      <p:sp>
        <p:nvSpPr>
          <p:cNvPr id="5" name="Google Shape;218;p39">
            <a:extLst>
              <a:ext uri="{FF2B5EF4-FFF2-40B4-BE49-F238E27FC236}">
                <a16:creationId xmlns:a16="http://schemas.microsoft.com/office/drawing/2014/main" id="{467BB1A7-968D-489E-9467-4D20D464A442}"/>
              </a:ext>
            </a:extLst>
          </p:cNvPr>
          <p:cNvSpPr txBox="1"/>
          <p:nvPr/>
        </p:nvSpPr>
        <p:spPr>
          <a:xfrm>
            <a:off x="829003" y="2373812"/>
            <a:ext cx="10414917" cy="80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>
              <a:buClr>
                <a:schemeClr val="dk1"/>
              </a:buClr>
              <a:buSzPts val="1400"/>
              <a:buChar char="●"/>
            </a:pPr>
            <a:r>
              <a:rPr lang="fr-FR" sz="2800" dirty="0">
                <a:solidFill>
                  <a:schemeClr val="dk1"/>
                </a:solidFill>
                <a:latin typeface="Blogger Sans  "/>
              </a:rPr>
              <a:t>Faire de « </a:t>
            </a:r>
            <a:r>
              <a:rPr lang="fr-FR" sz="2800" dirty="0">
                <a:solidFill>
                  <a:schemeClr val="dk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Poitiers, Capitale de l’éducation </a:t>
            </a:r>
            <a:r>
              <a:rPr lang="fr-FR" sz="2800" dirty="0">
                <a:solidFill>
                  <a:schemeClr val="dk1"/>
                </a:solidFill>
                <a:latin typeface="Blogger Sans  "/>
              </a:rPr>
              <a:t>» une réalité vécue par toutes et tous. </a:t>
            </a:r>
          </a:p>
          <a:p>
            <a:pPr marL="1054100" lvl="1" indent="-457200" algn="just">
              <a:buClr>
                <a:schemeClr val="dk1"/>
              </a:buClr>
              <a:buSzPts val="1400"/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dk1"/>
                </a:solidFill>
                <a:latin typeface="Blogger Sans  "/>
              </a:rPr>
              <a:t>Faire de Poitiers un territoire d’innovation pédagogique de référence avec l’ensemble des acteurs</a:t>
            </a:r>
          </a:p>
          <a:p>
            <a:pPr marL="1054100" lvl="1" indent="-457200" algn="just">
              <a:buClr>
                <a:schemeClr val="dk1"/>
              </a:buClr>
              <a:buSzPts val="1400"/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dk1"/>
                </a:solidFill>
                <a:latin typeface="Blogger Sans  "/>
              </a:rPr>
              <a:t>Porter un plaidoyer fort pour le maintien des lieux de décision et administration éducatives à Poitiers. </a:t>
            </a:r>
          </a:p>
          <a:p>
            <a:pPr marL="1054100" lvl="1" indent="-457200" algn="just">
              <a:buClr>
                <a:schemeClr val="dk1"/>
              </a:buClr>
              <a:buSzPts val="1400"/>
              <a:buFont typeface="Wingdings" panose="05000000000000000000" pitchFamily="2" charset="2"/>
              <a:buChar char="ü"/>
            </a:pPr>
            <a:r>
              <a:rPr lang="fr-FR" sz="2800" dirty="0">
                <a:latin typeface="Blogger Sans  "/>
              </a:rPr>
              <a:t>Faire de Poitiers </a:t>
            </a:r>
            <a:r>
              <a:rPr lang="fr-FR" sz="28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un incubateur de l’</a:t>
            </a:r>
            <a:r>
              <a:rPr lang="fr-FR" sz="2800" dirty="0" err="1">
                <a:latin typeface="Blogger Sans Medium" panose="02000506030000020004" pitchFamily="2" charset="0"/>
                <a:ea typeface="Blogger Sans Medium" panose="02000506030000020004" pitchFamily="2" charset="0"/>
              </a:rPr>
              <a:t>EdTech</a:t>
            </a:r>
            <a:r>
              <a:rPr lang="fr-FR" sz="28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, le numérique au service de l’éducation</a:t>
            </a:r>
            <a:r>
              <a:rPr lang="fr-FR" sz="2800" dirty="0">
                <a:latin typeface="Blogger Sans  "/>
              </a:rPr>
              <a:t>, de référence </a:t>
            </a:r>
          </a:p>
          <a:p>
            <a:pPr marL="939800" lvl="1" indent="-342900" algn="just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dk1"/>
              </a:solidFill>
              <a:latin typeface="Blogger Sans  "/>
            </a:endParaRPr>
          </a:p>
          <a:p>
            <a:pPr marL="457200" lvl="0" indent="-317500">
              <a:buClr>
                <a:schemeClr val="dk1"/>
              </a:buClr>
              <a:buSzPts val="1400"/>
              <a:buChar char="●"/>
            </a:pPr>
            <a:r>
              <a:rPr lang="fr-FR" sz="2800" dirty="0">
                <a:solidFill>
                  <a:schemeClr val="dk1"/>
                </a:solidFill>
                <a:latin typeface="Blogger Sans  "/>
              </a:rPr>
              <a:t>Faire de Poitiers la « </a:t>
            </a:r>
            <a:r>
              <a:rPr lang="fr-FR" sz="2800" b="1" dirty="0">
                <a:solidFill>
                  <a:schemeClr val="dk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Capitale du Jeu </a:t>
            </a:r>
            <a:r>
              <a:rPr lang="fr-FR" sz="2800" dirty="0">
                <a:solidFill>
                  <a:schemeClr val="dk1"/>
                </a:solidFill>
                <a:latin typeface="Blogger Sans  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126780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 dirty="0"/>
          </a:p>
        </p:txBody>
      </p:sp>
      <p:sp>
        <p:nvSpPr>
          <p:cNvPr id="100" name="CustomShape 2"/>
          <p:cNvSpPr/>
          <p:nvPr/>
        </p:nvSpPr>
        <p:spPr>
          <a:xfrm rot="21274800">
            <a:off x="389581" y="624493"/>
            <a:ext cx="11293763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endParaRPr lang="fr-FR" sz="28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6" name="Google Shape;212;p38">
            <a:extLst>
              <a:ext uri="{FF2B5EF4-FFF2-40B4-BE49-F238E27FC236}">
                <a16:creationId xmlns:a16="http://schemas.microsoft.com/office/drawing/2014/main" id="{0EF055A8-6F4A-43AA-B129-D30FFCD88E3E}"/>
              </a:ext>
            </a:extLst>
          </p:cNvPr>
          <p:cNvSpPr txBox="1"/>
          <p:nvPr/>
        </p:nvSpPr>
        <p:spPr>
          <a:xfrm>
            <a:off x="1439654" y="2775615"/>
            <a:ext cx="9583531" cy="267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3180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008080"/>
              </a:solidFill>
              <a:latin typeface="Blogger Sans  "/>
              <a:ea typeface="Blogger Sans Medium" panose="02000506030000020004" pitchFamily="2" charset="0"/>
            </a:endParaRPr>
          </a:p>
        </p:txBody>
      </p:sp>
      <p:sp>
        <p:nvSpPr>
          <p:cNvPr id="5" name="Google Shape;218;p39">
            <a:extLst>
              <a:ext uri="{FF2B5EF4-FFF2-40B4-BE49-F238E27FC236}">
                <a16:creationId xmlns:a16="http://schemas.microsoft.com/office/drawing/2014/main" id="{467BB1A7-968D-489E-9467-4D20D464A442}"/>
              </a:ext>
            </a:extLst>
          </p:cNvPr>
          <p:cNvSpPr txBox="1"/>
          <p:nvPr/>
        </p:nvSpPr>
        <p:spPr>
          <a:xfrm>
            <a:off x="829003" y="2091874"/>
            <a:ext cx="10414917" cy="80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36550" lvl="0" indent="-285750">
              <a:buSzPts val="2800"/>
              <a:buFont typeface="Arial" panose="020B0604020202020204" pitchFamily="34" charset="0"/>
              <a:buChar char="•"/>
            </a:pPr>
            <a:r>
              <a:rPr lang="fr-FR" sz="20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Pour une éducation portée par tous ses acteurs </a:t>
            </a:r>
          </a:p>
          <a:p>
            <a:pPr marL="793750" lvl="1" indent="-285750">
              <a:buSzPts val="2800"/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  "/>
              </a:rPr>
              <a:t>Développer </a:t>
            </a:r>
            <a:r>
              <a:rPr lang="fr-FR" sz="2000" b="1" dirty="0">
                <a:latin typeface="Blogger Sans  "/>
              </a:rPr>
              <a:t>l’accueil de l’enfance et la petite enfance </a:t>
            </a:r>
          </a:p>
          <a:p>
            <a:pPr marL="793750" lvl="1" indent="-285750">
              <a:buSzPts val="2800"/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  "/>
              </a:rPr>
              <a:t>Favoriser la continuité et le partenariat entre l’école, le périscolaire - les centres de loisirs / les maisons de quartiers</a:t>
            </a:r>
          </a:p>
          <a:p>
            <a:pPr marL="508000" lvl="1">
              <a:buSzPts val="2800"/>
            </a:pPr>
            <a:endParaRPr lang="fr-FR" sz="2000" dirty="0">
              <a:latin typeface="Blogger Sans  "/>
            </a:endParaRPr>
          </a:p>
          <a:p>
            <a:pPr marL="336550" lvl="0" indent="-285750">
              <a:buSzPts val="2800"/>
              <a:buFont typeface="Arial" panose="020B0604020202020204" pitchFamily="34" charset="0"/>
              <a:buChar char="•"/>
            </a:pPr>
            <a:r>
              <a:rPr lang="fr-FR" sz="20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Des espaces éducatifs exemplaires et ouverts : </a:t>
            </a:r>
          </a:p>
          <a:p>
            <a:pPr marL="793750" lvl="1" indent="-285750">
              <a:buSzPts val="2800"/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  "/>
              </a:rPr>
              <a:t>Repenser l’aménagement des lieux éducatifs pour y intégrer </a:t>
            </a:r>
            <a:r>
              <a:rPr lang="fr-FR" sz="2000" b="1" dirty="0">
                <a:latin typeface="Blogger Sans  "/>
              </a:rPr>
              <a:t>plus de nature</a:t>
            </a:r>
          </a:p>
          <a:p>
            <a:pPr marL="793750" lvl="1" indent="-285750">
              <a:buSzPts val="2800"/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  "/>
              </a:rPr>
              <a:t>Poursuivre la politique de rénovation des écoles</a:t>
            </a:r>
          </a:p>
          <a:p>
            <a:pPr marL="793750" lvl="1" indent="-285750">
              <a:buSzPts val="2800"/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  "/>
              </a:rPr>
              <a:t>Mieux intégrer la dimension non genrée dans l’aménagement des espaces éducatifs</a:t>
            </a:r>
          </a:p>
          <a:p>
            <a:pPr marL="508000" lvl="1">
              <a:buSzPts val="2800"/>
            </a:pPr>
            <a:endParaRPr lang="fr-FR" sz="2000" dirty="0">
              <a:latin typeface="Blogger Sans  "/>
            </a:endParaRPr>
          </a:p>
          <a:p>
            <a:pPr marL="336550" lvl="0" indent="-285750">
              <a:buSzPts val="2800"/>
              <a:buFont typeface="Arial" panose="020B0604020202020204" pitchFamily="34" charset="0"/>
              <a:buChar char="•"/>
            </a:pPr>
            <a:r>
              <a:rPr lang="fr-FR" sz="20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Faire de l’éducation un levier de mixité dans le territoire : </a:t>
            </a:r>
          </a:p>
          <a:p>
            <a:pPr marL="793750" lvl="1" indent="-285750">
              <a:buSzPts val="2800"/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  "/>
              </a:rPr>
              <a:t>Favoriser les projets éducatifs et la formation des personnels éducatifs autour de</a:t>
            </a:r>
            <a:r>
              <a:rPr lang="fr-FR" sz="2000" b="1" dirty="0">
                <a:latin typeface="Blogger Sans  "/>
              </a:rPr>
              <a:t> l’éducation à la paix et la résolution de conflits</a:t>
            </a:r>
          </a:p>
          <a:p>
            <a:pPr marL="793750" lvl="1" indent="-285750">
              <a:buSzPts val="2800"/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  "/>
              </a:rPr>
              <a:t>Faire de la </a:t>
            </a:r>
            <a:r>
              <a:rPr lang="fr-FR" sz="2000" b="1" dirty="0">
                <a:latin typeface="Blogger Sans  "/>
              </a:rPr>
              <a:t>politique de départs en vacances </a:t>
            </a:r>
            <a:r>
              <a:rPr lang="fr-FR" sz="2000" dirty="0">
                <a:latin typeface="Blogger Sans  "/>
              </a:rPr>
              <a:t>un levier de mixité entre quartiers et entre la ville et la campagne. </a:t>
            </a:r>
          </a:p>
        </p:txBody>
      </p:sp>
      <p:sp>
        <p:nvSpPr>
          <p:cNvPr id="7" name="CustomShape 2">
            <a:extLst>
              <a:ext uri="{FF2B5EF4-FFF2-40B4-BE49-F238E27FC236}">
                <a16:creationId xmlns:a16="http://schemas.microsoft.com/office/drawing/2014/main" id="{E884EA7E-0C74-4EF0-9736-C999FDFA5369}"/>
              </a:ext>
            </a:extLst>
          </p:cNvPr>
          <p:cNvSpPr/>
          <p:nvPr/>
        </p:nvSpPr>
        <p:spPr>
          <a:xfrm rot="21274800">
            <a:off x="389582" y="624492"/>
            <a:ext cx="11293763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28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POUR UNE ÉDUCATION OUVERTE À LA VILLE ET AUX CHOIX DE SES HABITANTS</a:t>
            </a:r>
            <a:endParaRPr lang="fr-FR" sz="28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915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 dirty="0"/>
          </a:p>
        </p:txBody>
      </p:sp>
      <p:sp>
        <p:nvSpPr>
          <p:cNvPr id="100" name="CustomShape 2"/>
          <p:cNvSpPr/>
          <p:nvPr/>
        </p:nvSpPr>
        <p:spPr>
          <a:xfrm rot="21274800">
            <a:off x="389581" y="624493"/>
            <a:ext cx="11293763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endParaRPr lang="fr-FR" sz="28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6" name="Google Shape;212;p38">
            <a:extLst>
              <a:ext uri="{FF2B5EF4-FFF2-40B4-BE49-F238E27FC236}">
                <a16:creationId xmlns:a16="http://schemas.microsoft.com/office/drawing/2014/main" id="{0EF055A8-6F4A-43AA-B129-D30FFCD88E3E}"/>
              </a:ext>
            </a:extLst>
          </p:cNvPr>
          <p:cNvSpPr txBox="1"/>
          <p:nvPr/>
        </p:nvSpPr>
        <p:spPr>
          <a:xfrm>
            <a:off x="1439654" y="2775615"/>
            <a:ext cx="9583531" cy="267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3180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008080"/>
              </a:solidFill>
              <a:latin typeface="Blogger Sans  "/>
              <a:ea typeface="Blogger Sans Medium" panose="02000506030000020004" pitchFamily="2" charset="0"/>
            </a:endParaRPr>
          </a:p>
        </p:txBody>
      </p:sp>
      <p:sp>
        <p:nvSpPr>
          <p:cNvPr id="5" name="Google Shape;218;p39">
            <a:extLst>
              <a:ext uri="{FF2B5EF4-FFF2-40B4-BE49-F238E27FC236}">
                <a16:creationId xmlns:a16="http://schemas.microsoft.com/office/drawing/2014/main" id="{467BB1A7-968D-489E-9467-4D20D464A442}"/>
              </a:ext>
            </a:extLst>
          </p:cNvPr>
          <p:cNvSpPr txBox="1"/>
          <p:nvPr/>
        </p:nvSpPr>
        <p:spPr>
          <a:xfrm>
            <a:off x="888541" y="2625395"/>
            <a:ext cx="10414917" cy="80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93700" lvl="0" indent="-342900" algn="just">
              <a:buSzPts val="2800"/>
              <a:buFont typeface="Arial" panose="020B0604020202020204" pitchFamily="34" charset="0"/>
              <a:buChar char="•"/>
            </a:pPr>
            <a:r>
              <a:rPr lang="fr-FR" sz="2400" dirty="0">
                <a:latin typeface="Blogger Sans" panose="02000506030000020004" pitchFamily="2" charset="0"/>
                <a:ea typeface="Blogger Sans" panose="02000506030000020004" pitchFamily="2" charset="0"/>
              </a:rPr>
              <a:t>Ouvrir un grand débat territorial sur la </a:t>
            </a:r>
            <a:r>
              <a:rPr lang="fr-FR" sz="2400" b="1" dirty="0">
                <a:latin typeface="Blogger Sans" panose="02000506030000020004" pitchFamily="2" charset="0"/>
                <a:ea typeface="Blogger Sans" panose="02000506030000020004" pitchFamily="2" charset="0"/>
              </a:rPr>
              <a:t>place et sur l’impact du numérique </a:t>
            </a:r>
            <a:r>
              <a:rPr lang="fr-FR" sz="2400" dirty="0">
                <a:latin typeface="Blogger Sans" panose="02000506030000020004" pitchFamily="2" charset="0"/>
                <a:ea typeface="Blogger Sans" panose="02000506030000020004" pitchFamily="2" charset="0"/>
              </a:rPr>
              <a:t>dans nos pratiques, notamment la place du numérique dans l’</a:t>
            </a:r>
            <a:r>
              <a:rPr lang="fr-FR" sz="2400" b="1" dirty="0">
                <a:latin typeface="Blogger Sans" panose="02000506030000020004" pitchFamily="2" charset="0"/>
                <a:ea typeface="Blogger Sans" panose="02000506030000020004" pitchFamily="2" charset="0"/>
              </a:rPr>
              <a:t>éducation</a:t>
            </a:r>
          </a:p>
          <a:p>
            <a:pPr marL="50800" lvl="0" algn="just">
              <a:buSzPts val="2800"/>
            </a:pPr>
            <a:endParaRPr lang="fr-FR" sz="2400" dirty="0">
              <a:latin typeface="Blogger Sans" panose="02000506030000020004" pitchFamily="2" charset="0"/>
              <a:ea typeface="Blogger Sans" panose="02000506030000020004" pitchFamily="2" charset="0"/>
            </a:endParaRPr>
          </a:p>
          <a:p>
            <a:pPr marL="393700" lvl="0" indent="-342900" algn="just">
              <a:buSzPts val="2800"/>
              <a:buFont typeface="Arial" panose="020B0604020202020204" pitchFamily="34" charset="0"/>
              <a:buChar char="•"/>
            </a:pPr>
            <a:r>
              <a:rPr lang="fr-FR" sz="2400" dirty="0">
                <a:latin typeface="Blogger Sans" panose="02000506030000020004" pitchFamily="2" charset="0"/>
                <a:ea typeface="Blogger Sans" panose="02000506030000020004" pitchFamily="2" charset="0"/>
              </a:rPr>
              <a:t>Mettre </a:t>
            </a:r>
            <a:r>
              <a:rPr lang="fr-FR" sz="2400" b="1" dirty="0">
                <a:latin typeface="Blogger Sans" panose="02000506030000020004" pitchFamily="2" charset="0"/>
                <a:ea typeface="Blogger Sans" panose="02000506030000020004" pitchFamily="2" charset="0"/>
              </a:rPr>
              <a:t>l’éducation nature </a:t>
            </a:r>
            <a:r>
              <a:rPr lang="fr-FR" sz="2400" dirty="0">
                <a:latin typeface="Blogger Sans" panose="02000506030000020004" pitchFamily="2" charset="0"/>
                <a:ea typeface="Blogger Sans" panose="02000506030000020004" pitchFamily="2" charset="0"/>
              </a:rPr>
              <a:t>au cœur de notre projet éducatif de territoire</a:t>
            </a:r>
          </a:p>
          <a:p>
            <a:pPr marL="50800" lvl="0" algn="just">
              <a:buSzPts val="2800"/>
            </a:pPr>
            <a:endParaRPr lang="fr-FR" sz="2400" dirty="0">
              <a:latin typeface="Blogger Sans" panose="02000506030000020004" pitchFamily="2" charset="0"/>
              <a:ea typeface="Blogger Sans" panose="02000506030000020004" pitchFamily="2" charset="0"/>
            </a:endParaRPr>
          </a:p>
          <a:p>
            <a:pPr marL="393700" lvl="0" indent="-342900" algn="just">
              <a:buSzPts val="2800"/>
              <a:buFont typeface="Arial" panose="020B0604020202020204" pitchFamily="34" charset="0"/>
              <a:buChar char="•"/>
            </a:pPr>
            <a:r>
              <a:rPr lang="fr-FR" sz="2400" dirty="0">
                <a:latin typeface="Blogger Sans" panose="02000506030000020004" pitchFamily="2" charset="0"/>
                <a:ea typeface="Blogger Sans" panose="02000506030000020004" pitchFamily="2" charset="0"/>
              </a:rPr>
              <a:t>Expérimenter un dispositif d’apprentissage d’une </a:t>
            </a:r>
            <a:r>
              <a:rPr lang="fr-FR" sz="2400" b="1" dirty="0">
                <a:latin typeface="Blogger Sans" panose="02000506030000020004" pitchFamily="2" charset="0"/>
                <a:ea typeface="Blogger Sans" panose="02000506030000020004" pitchFamily="2" charset="0"/>
              </a:rPr>
              <a:t>langue étrangère </a:t>
            </a:r>
            <a:r>
              <a:rPr lang="fr-FR" sz="2400" dirty="0">
                <a:latin typeface="Blogger Sans" panose="02000506030000020004" pitchFamily="2" charset="0"/>
                <a:ea typeface="Blogger Sans" panose="02000506030000020004" pitchFamily="2" charset="0"/>
              </a:rPr>
              <a:t>dès six ans lors des activités périscolaires.</a:t>
            </a:r>
          </a:p>
          <a:p>
            <a:pPr marL="336550" lvl="0" indent="-285750">
              <a:buSzPts val="2800"/>
              <a:buFont typeface="Arial" panose="020B0604020202020204" pitchFamily="34" charset="0"/>
              <a:buChar char="•"/>
            </a:pPr>
            <a:endParaRPr lang="fr-FR" sz="2000" dirty="0">
              <a:latin typeface="Blogger Sans  "/>
            </a:endParaRPr>
          </a:p>
        </p:txBody>
      </p:sp>
      <p:sp>
        <p:nvSpPr>
          <p:cNvPr id="7" name="CustomShape 2">
            <a:extLst>
              <a:ext uri="{FF2B5EF4-FFF2-40B4-BE49-F238E27FC236}">
                <a16:creationId xmlns:a16="http://schemas.microsoft.com/office/drawing/2014/main" id="{E884EA7E-0C74-4EF0-9736-C999FDFA5369}"/>
              </a:ext>
            </a:extLst>
          </p:cNvPr>
          <p:cNvSpPr/>
          <p:nvPr/>
        </p:nvSpPr>
        <p:spPr>
          <a:xfrm rot="21274800">
            <a:off x="389582" y="624492"/>
            <a:ext cx="11293763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28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POUR </a:t>
            </a:r>
            <a:r>
              <a:rPr lang="fr" sz="28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UN PROJET ÉDUCATIF DE TERRITOIRE FORMANT LES CITOYENS DU XXIÈME SIÈCLE</a:t>
            </a:r>
            <a:endParaRPr lang="fr-FR" sz="28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141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 dirty="0"/>
          </a:p>
        </p:txBody>
      </p:sp>
      <p:sp>
        <p:nvSpPr>
          <p:cNvPr id="100" name="CustomShape 2"/>
          <p:cNvSpPr/>
          <p:nvPr/>
        </p:nvSpPr>
        <p:spPr>
          <a:xfrm rot="21274800">
            <a:off x="389581" y="624493"/>
            <a:ext cx="11293763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endParaRPr lang="fr-FR" sz="28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6" name="Google Shape;212;p38">
            <a:extLst>
              <a:ext uri="{FF2B5EF4-FFF2-40B4-BE49-F238E27FC236}">
                <a16:creationId xmlns:a16="http://schemas.microsoft.com/office/drawing/2014/main" id="{0EF055A8-6F4A-43AA-B129-D30FFCD88E3E}"/>
              </a:ext>
            </a:extLst>
          </p:cNvPr>
          <p:cNvSpPr txBox="1"/>
          <p:nvPr/>
        </p:nvSpPr>
        <p:spPr>
          <a:xfrm>
            <a:off x="1439654" y="2775615"/>
            <a:ext cx="9583531" cy="267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3180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008080"/>
              </a:solidFill>
              <a:latin typeface="Blogger Sans  "/>
              <a:ea typeface="Blogger Sans Medium" panose="02000506030000020004" pitchFamily="2" charset="0"/>
            </a:endParaRPr>
          </a:p>
        </p:txBody>
      </p:sp>
      <p:sp>
        <p:nvSpPr>
          <p:cNvPr id="5" name="Google Shape;218;p39">
            <a:extLst>
              <a:ext uri="{FF2B5EF4-FFF2-40B4-BE49-F238E27FC236}">
                <a16:creationId xmlns:a16="http://schemas.microsoft.com/office/drawing/2014/main" id="{467BB1A7-968D-489E-9467-4D20D464A442}"/>
              </a:ext>
            </a:extLst>
          </p:cNvPr>
          <p:cNvSpPr txBox="1"/>
          <p:nvPr/>
        </p:nvSpPr>
        <p:spPr>
          <a:xfrm>
            <a:off x="888541" y="2625395"/>
            <a:ext cx="10414917" cy="80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36550" lvl="0" indent="-285750">
              <a:buSzPts val="2800"/>
              <a:buFont typeface="Arial" panose="020B0604020202020204" pitchFamily="34" charset="0"/>
              <a:buChar char="•"/>
            </a:pPr>
            <a:endParaRPr lang="fr-FR" sz="2000" dirty="0">
              <a:latin typeface="Blogger Sans  "/>
            </a:endParaRPr>
          </a:p>
        </p:txBody>
      </p:sp>
      <p:sp>
        <p:nvSpPr>
          <p:cNvPr id="7" name="CustomShape 2">
            <a:extLst>
              <a:ext uri="{FF2B5EF4-FFF2-40B4-BE49-F238E27FC236}">
                <a16:creationId xmlns:a16="http://schemas.microsoft.com/office/drawing/2014/main" id="{E884EA7E-0C74-4EF0-9736-C999FDFA5369}"/>
              </a:ext>
            </a:extLst>
          </p:cNvPr>
          <p:cNvSpPr/>
          <p:nvPr/>
        </p:nvSpPr>
        <p:spPr>
          <a:xfrm rot="21274800">
            <a:off x="389582" y="624492"/>
            <a:ext cx="11293763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28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POUR UNE UNIVERSITÉ AU CŒUR DE LA VILLE</a:t>
            </a:r>
            <a:endParaRPr lang="fr-FR" sz="28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8" name="Google Shape;242;p43">
            <a:extLst>
              <a:ext uri="{FF2B5EF4-FFF2-40B4-BE49-F238E27FC236}">
                <a16:creationId xmlns:a16="http://schemas.microsoft.com/office/drawing/2014/main" id="{DF4CD8A9-ACDA-4C3E-B945-73004223B3A5}"/>
              </a:ext>
            </a:extLst>
          </p:cNvPr>
          <p:cNvSpPr txBox="1">
            <a:spLocks/>
          </p:cNvSpPr>
          <p:nvPr/>
        </p:nvSpPr>
        <p:spPr>
          <a:xfrm>
            <a:off x="345022" y="2255291"/>
            <a:ext cx="1135791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06400">
              <a:spcBef>
                <a:spcPts val="0"/>
              </a:spcBef>
              <a:buSzPts val="2800"/>
            </a:pPr>
            <a:r>
              <a:rPr lang="fr-FR" sz="2000" b="1" dirty="0">
                <a:latin typeface="Blogger Sans" panose="02000506030000020004" pitchFamily="2" charset="0"/>
                <a:ea typeface="Blogger Sans" panose="02000506030000020004" pitchFamily="2" charset="0"/>
              </a:rPr>
              <a:t>Offrir à chacun la possibilité d’étudier et travailler sur le territoire : </a:t>
            </a:r>
          </a:p>
          <a:p>
            <a:pPr marL="914400" lvl="1" indent="-406400">
              <a:spcBef>
                <a:spcPts val="0"/>
              </a:spcBef>
              <a:buSzPts val="2800"/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Défendre Poitiers comme une Université de proximité et d’excellence</a:t>
            </a:r>
          </a:p>
          <a:p>
            <a:pPr marL="914400" lvl="1" indent="-406400">
              <a:spcBef>
                <a:spcPts val="0"/>
              </a:spcBef>
              <a:buSzPts val="2800"/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Mettre en lien les étudiants et les employeurs du territoire</a:t>
            </a:r>
          </a:p>
          <a:p>
            <a:pPr marL="914400" lvl="1" indent="-406400" algn="just">
              <a:spcBef>
                <a:spcPts val="0"/>
              </a:spcBef>
              <a:buSzPts val="2800"/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Ville étudiante, Poitiers ne retient pas assez ses diplômés. Renforcer les liens entre les acteurs pour afin de créer un territoire d’opportunités pour eux, et d’animer une logique d’ « ancrage ».</a:t>
            </a:r>
          </a:p>
          <a:p>
            <a:pPr marL="914400" lvl="1" indent="-406400">
              <a:spcBef>
                <a:spcPts val="0"/>
              </a:spcBef>
              <a:buSzPts val="2800"/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Faire de l’engagement citoyen un levier majeur de découverte de sa ville et d’ancrage dans son territoire. </a:t>
            </a:r>
          </a:p>
          <a:p>
            <a:pPr marL="508000" lvl="1" indent="0">
              <a:spcBef>
                <a:spcPts val="0"/>
              </a:spcBef>
              <a:buSzPts val="2800"/>
              <a:buNone/>
            </a:pPr>
            <a:endParaRPr lang="fr-FR" sz="2000" dirty="0">
              <a:latin typeface="Blogger Sans" panose="02000506030000020004" pitchFamily="2" charset="0"/>
              <a:ea typeface="Blogger Sans" panose="02000506030000020004" pitchFamily="2" charset="0"/>
            </a:endParaRPr>
          </a:p>
          <a:p>
            <a:pPr marL="457200" indent="-406400">
              <a:spcBef>
                <a:spcPts val="0"/>
              </a:spcBef>
              <a:buSzPts val="2800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Favoriser les </a:t>
            </a:r>
            <a:r>
              <a:rPr lang="fr-FR" sz="2000" b="1" dirty="0">
                <a:latin typeface="Blogger Sans" panose="02000506030000020004" pitchFamily="2" charset="0"/>
                <a:ea typeface="Blogger Sans" panose="02000506030000020004" pitchFamily="2" charset="0"/>
              </a:rPr>
              <a:t>liens entre la recherche et le territoire </a:t>
            </a: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: </a:t>
            </a:r>
          </a:p>
          <a:p>
            <a:pPr marL="914400" lvl="1" indent="-406400">
              <a:spcBef>
                <a:spcPts val="0"/>
              </a:spcBef>
              <a:buSzPts val="2800"/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S’inscrire dans une logique de</a:t>
            </a:r>
            <a:r>
              <a:rPr lang="fr-FR" sz="2000" b="1" dirty="0">
                <a:latin typeface="Blogger Sans" panose="02000506030000020004" pitchFamily="2" charset="0"/>
                <a:ea typeface="Blogger Sans" panose="02000506030000020004" pitchFamily="2" charset="0"/>
              </a:rPr>
              <a:t> partenariat </a:t>
            </a: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avec l’Université, la Région, les acteurs économiques du territoire pour accompagner le développement des liens entre la recherche et les activités économiques locales. </a:t>
            </a:r>
          </a:p>
          <a:p>
            <a:pPr marL="914400" lvl="1" indent="-406400">
              <a:spcBef>
                <a:spcPts val="0"/>
              </a:spcBef>
              <a:buSzPts val="2800"/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Associer les équipes de recherche locales à la structuration et l’amélioration de l’évaluation des politiques publiques de la collectivité. </a:t>
            </a:r>
          </a:p>
        </p:txBody>
      </p:sp>
    </p:spTree>
    <p:extLst>
      <p:ext uri="{BB962C8B-B14F-4D97-AF65-F5344CB8AC3E}">
        <p14:creationId xmlns:p14="http://schemas.microsoft.com/office/powerpoint/2010/main" val="1420747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 dirty="0"/>
          </a:p>
        </p:txBody>
      </p:sp>
      <p:sp>
        <p:nvSpPr>
          <p:cNvPr id="100" name="CustomShape 2"/>
          <p:cNvSpPr/>
          <p:nvPr/>
        </p:nvSpPr>
        <p:spPr>
          <a:xfrm rot="21274800">
            <a:off x="389581" y="624493"/>
            <a:ext cx="11293763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endParaRPr lang="fr-FR" sz="28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6" name="Google Shape;212;p38">
            <a:extLst>
              <a:ext uri="{FF2B5EF4-FFF2-40B4-BE49-F238E27FC236}">
                <a16:creationId xmlns:a16="http://schemas.microsoft.com/office/drawing/2014/main" id="{0EF055A8-6F4A-43AA-B129-D30FFCD88E3E}"/>
              </a:ext>
            </a:extLst>
          </p:cNvPr>
          <p:cNvSpPr txBox="1"/>
          <p:nvPr/>
        </p:nvSpPr>
        <p:spPr>
          <a:xfrm>
            <a:off x="1439654" y="2775615"/>
            <a:ext cx="9583531" cy="267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3180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008080"/>
              </a:solidFill>
              <a:latin typeface="Blogger Sans  "/>
              <a:ea typeface="Blogger Sans Medium" panose="02000506030000020004" pitchFamily="2" charset="0"/>
            </a:endParaRPr>
          </a:p>
        </p:txBody>
      </p:sp>
      <p:sp>
        <p:nvSpPr>
          <p:cNvPr id="5" name="Google Shape;218;p39">
            <a:extLst>
              <a:ext uri="{FF2B5EF4-FFF2-40B4-BE49-F238E27FC236}">
                <a16:creationId xmlns:a16="http://schemas.microsoft.com/office/drawing/2014/main" id="{467BB1A7-968D-489E-9467-4D20D464A442}"/>
              </a:ext>
            </a:extLst>
          </p:cNvPr>
          <p:cNvSpPr txBox="1"/>
          <p:nvPr/>
        </p:nvSpPr>
        <p:spPr>
          <a:xfrm>
            <a:off x="888541" y="2625395"/>
            <a:ext cx="10414917" cy="80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36550" lvl="0" indent="-285750">
              <a:buSzPts val="2800"/>
              <a:buFont typeface="Arial" panose="020B0604020202020204" pitchFamily="34" charset="0"/>
              <a:buChar char="•"/>
            </a:pPr>
            <a:endParaRPr lang="fr-FR" sz="2000" dirty="0">
              <a:latin typeface="Blogger Sans  "/>
            </a:endParaRPr>
          </a:p>
        </p:txBody>
      </p:sp>
      <p:sp>
        <p:nvSpPr>
          <p:cNvPr id="7" name="CustomShape 2">
            <a:extLst>
              <a:ext uri="{FF2B5EF4-FFF2-40B4-BE49-F238E27FC236}">
                <a16:creationId xmlns:a16="http://schemas.microsoft.com/office/drawing/2014/main" id="{E884EA7E-0C74-4EF0-9736-C999FDFA5369}"/>
              </a:ext>
            </a:extLst>
          </p:cNvPr>
          <p:cNvSpPr/>
          <p:nvPr/>
        </p:nvSpPr>
        <p:spPr>
          <a:xfrm rot="21274800">
            <a:off x="389582" y="624492"/>
            <a:ext cx="11293763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28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POUR UN DROIT AUX VACANCES ET AUX LOISIRS POUR TOUS LES ENFANTS</a:t>
            </a:r>
            <a:endParaRPr lang="fr-FR" sz="28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8" name="Google Shape;242;p43">
            <a:extLst>
              <a:ext uri="{FF2B5EF4-FFF2-40B4-BE49-F238E27FC236}">
                <a16:creationId xmlns:a16="http://schemas.microsoft.com/office/drawing/2014/main" id="{DF4CD8A9-ACDA-4C3E-B945-73004223B3A5}"/>
              </a:ext>
            </a:extLst>
          </p:cNvPr>
          <p:cNvSpPr txBox="1">
            <a:spLocks/>
          </p:cNvSpPr>
          <p:nvPr/>
        </p:nvSpPr>
        <p:spPr>
          <a:xfrm>
            <a:off x="345022" y="2255291"/>
            <a:ext cx="1135791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8000" lvl="0" indent="-457200">
              <a:spcBef>
                <a:spcPts val="0"/>
              </a:spcBef>
              <a:buSzPts val="2800"/>
            </a:pPr>
            <a:r>
              <a:rPr lang="fr-FR" sz="24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Pas d’enfants sans vacances ! </a:t>
            </a:r>
          </a:p>
          <a:p>
            <a:pPr marL="508000" lvl="1" indent="0">
              <a:spcBef>
                <a:spcPts val="0"/>
              </a:spcBef>
              <a:buSzPts val="2800"/>
              <a:buNone/>
            </a:pPr>
            <a:r>
              <a:rPr lang="fr-FR" dirty="0">
                <a:latin typeface="Blogger Sans" panose="02000506030000020004" pitchFamily="2" charset="0"/>
                <a:ea typeface="Blogger Sans" panose="02000506030000020004" pitchFamily="2" charset="0"/>
              </a:rPr>
              <a:t>Engager un </a:t>
            </a:r>
            <a:r>
              <a:rPr lang="fr-FR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grand plan municipal dédié aux vacances pour tous. </a:t>
            </a:r>
          </a:p>
          <a:p>
            <a:pPr marL="1371600" lvl="2" indent="-406400">
              <a:spcBef>
                <a:spcPts val="0"/>
              </a:spcBef>
              <a:buSzPts val="2800"/>
              <a:buFont typeface="Wingdings" panose="05000000000000000000" pitchFamily="2" charset="2"/>
              <a:buChar char="ü"/>
            </a:pPr>
            <a:r>
              <a:rPr lang="fr-FR" dirty="0">
                <a:latin typeface="Blogger Sans" panose="02000506030000020004" pitchFamily="2" charset="0"/>
                <a:ea typeface="Blogger Sans" panose="02000506030000020004" pitchFamily="2" charset="0"/>
              </a:rPr>
              <a:t>Accompagner les familles</a:t>
            </a:r>
          </a:p>
          <a:p>
            <a:pPr marL="1371600" lvl="2" indent="-406400">
              <a:spcBef>
                <a:spcPts val="0"/>
              </a:spcBef>
              <a:buSzPts val="2800"/>
              <a:buFont typeface="Wingdings" panose="05000000000000000000" pitchFamily="2" charset="2"/>
              <a:buChar char="ü"/>
            </a:pPr>
            <a:r>
              <a:rPr lang="fr-FR" dirty="0">
                <a:latin typeface="Blogger Sans" panose="02000506030000020004" pitchFamily="2" charset="0"/>
                <a:ea typeface="Blogger Sans" panose="02000506030000020004" pitchFamily="2" charset="0"/>
              </a:rPr>
              <a:t>Soutenir l’entretien et la mise aux normes des lieux d’accueil de séjours collectifs existants</a:t>
            </a:r>
          </a:p>
          <a:p>
            <a:pPr marL="965200" lvl="2" indent="0">
              <a:spcBef>
                <a:spcPts val="0"/>
              </a:spcBef>
              <a:buSzPts val="2800"/>
              <a:buNone/>
            </a:pPr>
            <a:endParaRPr lang="fr-FR" sz="2400" dirty="0">
              <a:latin typeface="Blogger Sans" panose="02000506030000020004" pitchFamily="2" charset="0"/>
              <a:ea typeface="Blogger Sans" panose="02000506030000020004" pitchFamily="2" charset="0"/>
            </a:endParaRPr>
          </a:p>
          <a:p>
            <a:pPr marL="508000" lvl="0" indent="-457200">
              <a:spcBef>
                <a:spcPts val="0"/>
              </a:spcBef>
              <a:buSzPts val="2800"/>
            </a:pPr>
            <a:r>
              <a:rPr lang="fr-FR" sz="24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Pas d’enfants sans loisirs : pour </a:t>
            </a:r>
            <a:r>
              <a:rPr lang="fr-FR" sz="2400" b="1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c</a:t>
            </a:r>
            <a:r>
              <a:rPr lang="fr-FR" sz="24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haque enfant, chaque année, une activité culturelle, sportive, ou d’engagement citoyen.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>
                <a:latin typeface="Blogger Sans  "/>
              </a:rPr>
              <a:t>Développer les modalités d’information, d’accompagnement concrètes (transports, lieux d’information…) et financières, en partenariat avec les écoles et associations ;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>
                <a:latin typeface="Blogger Sans  "/>
              </a:rPr>
              <a:t>Développer l’offre d’activités extra-scolaires existantes, en lien avec les priorités éducatives de la municipalité (éducation nature, numérique responsable…) ;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>
                <a:latin typeface="Blogger Sans  "/>
              </a:rPr>
              <a:t>Décrocher pour Poitiers le label </a:t>
            </a:r>
            <a:r>
              <a:rPr lang="fr-FR" b="1" dirty="0">
                <a:latin typeface="Blogger Sans  "/>
              </a:rPr>
              <a:t>Villes 100% EAC </a:t>
            </a:r>
            <a:r>
              <a:rPr lang="fr-FR" dirty="0">
                <a:latin typeface="Blogger Sans  "/>
              </a:rPr>
              <a:t>(Education Artistique et Culturelle).</a:t>
            </a:r>
          </a:p>
          <a:p>
            <a:endParaRPr lang="fr-FR" dirty="0"/>
          </a:p>
          <a:p>
            <a:pPr marL="50800" lvl="0" indent="0">
              <a:spcBef>
                <a:spcPts val="0"/>
              </a:spcBef>
              <a:buSzPts val="2800"/>
              <a:buNone/>
            </a:pPr>
            <a:endParaRPr lang="fr-FR" sz="2400" b="1" dirty="0"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212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 rot="21266400">
            <a:off x="-482760" y="-664818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 dirty="0"/>
          </a:p>
        </p:txBody>
      </p:sp>
      <p:sp>
        <p:nvSpPr>
          <p:cNvPr id="100" name="CustomShape 2"/>
          <p:cNvSpPr/>
          <p:nvPr/>
        </p:nvSpPr>
        <p:spPr>
          <a:xfrm rot="21274800">
            <a:off x="389581" y="624493"/>
            <a:ext cx="11293763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endParaRPr lang="fr-FR" sz="28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6" name="Google Shape;212;p38">
            <a:extLst>
              <a:ext uri="{FF2B5EF4-FFF2-40B4-BE49-F238E27FC236}">
                <a16:creationId xmlns:a16="http://schemas.microsoft.com/office/drawing/2014/main" id="{0EF055A8-6F4A-43AA-B129-D30FFCD88E3E}"/>
              </a:ext>
            </a:extLst>
          </p:cNvPr>
          <p:cNvSpPr txBox="1"/>
          <p:nvPr/>
        </p:nvSpPr>
        <p:spPr>
          <a:xfrm>
            <a:off x="1439654" y="2775615"/>
            <a:ext cx="9583531" cy="267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3180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008080"/>
              </a:solidFill>
              <a:latin typeface="Blogger Sans  "/>
              <a:ea typeface="Blogger Sans Medium" panose="02000506030000020004" pitchFamily="2" charset="0"/>
            </a:endParaRPr>
          </a:p>
        </p:txBody>
      </p:sp>
      <p:sp>
        <p:nvSpPr>
          <p:cNvPr id="5" name="Google Shape;218;p39">
            <a:extLst>
              <a:ext uri="{FF2B5EF4-FFF2-40B4-BE49-F238E27FC236}">
                <a16:creationId xmlns:a16="http://schemas.microsoft.com/office/drawing/2014/main" id="{467BB1A7-968D-489E-9467-4D20D464A442}"/>
              </a:ext>
            </a:extLst>
          </p:cNvPr>
          <p:cNvSpPr txBox="1"/>
          <p:nvPr/>
        </p:nvSpPr>
        <p:spPr>
          <a:xfrm>
            <a:off x="888541" y="2625395"/>
            <a:ext cx="10414917" cy="80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36550" lvl="0" indent="-285750">
              <a:buSzPts val="2800"/>
              <a:buFont typeface="Arial" panose="020B0604020202020204" pitchFamily="34" charset="0"/>
              <a:buChar char="•"/>
            </a:pPr>
            <a:endParaRPr lang="fr-FR" sz="2000" dirty="0">
              <a:latin typeface="Blogger Sans  "/>
            </a:endParaRPr>
          </a:p>
        </p:txBody>
      </p:sp>
      <p:sp>
        <p:nvSpPr>
          <p:cNvPr id="7" name="CustomShape 2">
            <a:extLst>
              <a:ext uri="{FF2B5EF4-FFF2-40B4-BE49-F238E27FC236}">
                <a16:creationId xmlns:a16="http://schemas.microsoft.com/office/drawing/2014/main" id="{E884EA7E-0C74-4EF0-9736-C999FDFA5369}"/>
              </a:ext>
            </a:extLst>
          </p:cNvPr>
          <p:cNvSpPr/>
          <p:nvPr/>
        </p:nvSpPr>
        <p:spPr>
          <a:xfrm rot="21274800">
            <a:off x="389582" y="624492"/>
            <a:ext cx="11293763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2800" dirty="0">
                <a:solidFill>
                  <a:schemeClr val="bg1"/>
                </a:solidFill>
                <a:latin typeface="Blogger Sans Medium" panose="02000506030000020004" pitchFamily="2" charset="0"/>
                <a:ea typeface="Blogger Sans Medium" panose="02000506030000020004" pitchFamily="2" charset="0"/>
              </a:rPr>
              <a:t>VERS UNE ADMINISTRATION NUMÉRIQUE RESPONSABLE</a:t>
            </a:r>
            <a:endParaRPr lang="fr-FR" sz="2800" b="0" strike="noStrike" spc="-1" dirty="0">
              <a:solidFill>
                <a:schemeClr val="bg1"/>
              </a:solidFill>
              <a:latin typeface="Blogger Sans Medium" panose="02000506030000020004" pitchFamily="2" charset="0"/>
              <a:ea typeface="Blogger Sans Medium" panose="02000506030000020004" pitchFamily="2" charset="0"/>
            </a:endParaRPr>
          </a:p>
        </p:txBody>
      </p:sp>
      <p:sp>
        <p:nvSpPr>
          <p:cNvPr id="8" name="Google Shape;242;p43">
            <a:extLst>
              <a:ext uri="{FF2B5EF4-FFF2-40B4-BE49-F238E27FC236}">
                <a16:creationId xmlns:a16="http://schemas.microsoft.com/office/drawing/2014/main" id="{DF4CD8A9-ACDA-4C3E-B945-73004223B3A5}"/>
              </a:ext>
            </a:extLst>
          </p:cNvPr>
          <p:cNvSpPr txBox="1">
            <a:spLocks/>
          </p:cNvSpPr>
          <p:nvPr/>
        </p:nvSpPr>
        <p:spPr>
          <a:xfrm>
            <a:off x="345022" y="2010397"/>
            <a:ext cx="1135791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Réduire l’empreinte écologique de l’administration municipale. 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Allonger </a:t>
            </a:r>
            <a:r>
              <a:rPr lang="fr-FR" sz="20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la durée d’utilisation et le taux de réemploi des équipements numériques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Réduire l’empreinte écologique des </a:t>
            </a:r>
            <a:r>
              <a:rPr lang="fr-FR" sz="20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services et usages numériques </a:t>
            </a: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de la collectivité et de ses prestataires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Engager une </a:t>
            </a:r>
            <a:r>
              <a:rPr lang="fr-FR" sz="20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stratégie de sobriété numérique</a:t>
            </a:r>
          </a:p>
          <a:p>
            <a:pPr fontAlgn="base"/>
            <a:r>
              <a:rPr lang="fr-FR" sz="20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Pour une collectivité socialement responsable vis à vis des nouvelles technologies. 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Mettre en place un </a:t>
            </a:r>
            <a:r>
              <a:rPr lang="fr-FR" sz="20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grand plan sur l’inclusion numérique du service public. 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Engager une étude d’impact a priori sur toute nouvelle numérisation de la collectivité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Ancrer le numérique dans une dimension sociale responsable vis à vis des personnels administratifs</a:t>
            </a:r>
          </a:p>
          <a:p>
            <a:pPr fontAlgn="base"/>
            <a:r>
              <a:rPr lang="fr-FR" sz="2000" dirty="0">
                <a:latin typeface="Blogger Sans Medium" panose="02000506030000020004" pitchFamily="2" charset="0"/>
                <a:ea typeface="Blogger Sans Medium" panose="02000506030000020004" pitchFamily="2" charset="0"/>
              </a:rPr>
              <a:t>Améliorer l’accès aux données publiques et la sécurité </a:t>
            </a: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: accessibilité, transparence, protection des donnes.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Améliorer l’accessibilité des données pour les citoyens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fr-FR" sz="2000" dirty="0">
                <a:latin typeface="Blogger Sans" panose="02000506030000020004" pitchFamily="2" charset="0"/>
                <a:ea typeface="Blogger Sans" panose="02000506030000020004" pitchFamily="2" charset="0"/>
              </a:rPr>
              <a:t>Mettre en place une politique intercommunale de la donnée : quelle utilisation, quelle gouvernance pour les données des citoyens sur Grand Poitiers. </a:t>
            </a:r>
          </a:p>
          <a:p>
            <a:endParaRPr lang="fr-FR" sz="2000" dirty="0">
              <a:latin typeface="Blogger Sans" panose="02000506030000020004" pitchFamily="2" charset="0"/>
              <a:ea typeface="Blogger Sans" panose="02000506030000020004" pitchFamily="2" charset="0"/>
            </a:endParaRPr>
          </a:p>
          <a:p>
            <a:pPr marL="50800" lvl="0" indent="0">
              <a:spcBef>
                <a:spcPts val="0"/>
              </a:spcBef>
              <a:buSzPts val="2800"/>
              <a:buNone/>
            </a:pPr>
            <a:endParaRPr lang="fr-FR" sz="2000" b="1" dirty="0">
              <a:latin typeface="Blogger Sans" panose="02000506030000020004" pitchFamily="2" charset="0"/>
              <a:ea typeface="Blogger Sans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791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2"/>
          <p:cNvSpPr/>
          <p:nvPr/>
        </p:nvSpPr>
        <p:spPr>
          <a:xfrm rot="21231000">
            <a:off x="2099160" y="5641200"/>
            <a:ext cx="1008396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latin typeface="Blogger Sans Medium"/>
                <a:ea typeface="Blogger Sans Medium"/>
              </a:rPr>
              <a:t>PRÉSENTATION DE LA LISTE POITIERS COLLECTIF</a:t>
            </a:r>
            <a:endParaRPr lang="fr-FR" sz="3600" b="0" strike="noStrike" spc="-1">
              <a:latin typeface="Arial"/>
            </a:endParaRPr>
          </a:p>
        </p:txBody>
      </p:sp>
      <p:sp>
        <p:nvSpPr>
          <p:cNvPr id="151" name="CustomShape 4"/>
          <p:cNvSpPr/>
          <p:nvPr/>
        </p:nvSpPr>
        <p:spPr>
          <a:xfrm rot="21231000">
            <a:off x="-4745880" y="470160"/>
            <a:ext cx="1008396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fr-FR" sz="2800" b="0" strike="noStrike" spc="-1">
                <a:solidFill>
                  <a:srgbClr val="FFFFFF"/>
                </a:solidFill>
                <a:latin typeface="Blogger Sans"/>
                <a:ea typeface="Blogger Sans"/>
              </a:rPr>
              <a:t>31 JANVIER - SALONS DE BLOSSAC</a:t>
            </a:r>
            <a:endParaRPr lang="fr-FR" sz="2800" b="0" strike="noStrike" spc="-1">
              <a:latin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8DC027-698B-41CD-918A-7D86E514D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21" y="862246"/>
            <a:ext cx="10895757" cy="513350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 rot="21266400">
            <a:off x="-482760" y="-632160"/>
            <a:ext cx="13428360" cy="223128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" name="CustomShape 2"/>
          <p:cNvSpPr/>
          <p:nvPr/>
        </p:nvSpPr>
        <p:spPr>
          <a:xfrm rot="21274800">
            <a:off x="326160" y="490320"/>
            <a:ext cx="10446840" cy="94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3600" b="0" strike="noStrike" spc="-1" dirty="0">
                <a:solidFill>
                  <a:srgbClr val="FFFFFF"/>
                </a:solidFill>
                <a:latin typeface="Blogger Sans Medium"/>
                <a:ea typeface="Blogger Sans Medium"/>
              </a:rPr>
              <a:t>AUTRES DATES A VENIR</a:t>
            </a:r>
            <a:endParaRPr lang="fr-FR" sz="3600" b="0" strike="noStrike" spc="-1" dirty="0">
              <a:latin typeface="Arial"/>
            </a:endParaRPr>
          </a:p>
        </p:txBody>
      </p:sp>
      <p:sp>
        <p:nvSpPr>
          <p:cNvPr id="141" name="CustomShape 3"/>
          <p:cNvSpPr/>
          <p:nvPr/>
        </p:nvSpPr>
        <p:spPr>
          <a:xfrm>
            <a:off x="958500" y="2244396"/>
            <a:ext cx="10545840" cy="26762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2400" b="1" strike="noStrike" spc="-1" dirty="0">
                <a:latin typeface="Calibri" panose="020F0502020204030204" pitchFamily="34" charset="0"/>
                <a:cs typeface="Calibri" panose="020F0502020204030204" pitchFamily="34" charset="0"/>
              </a:rPr>
              <a:t>5 février 2020 </a:t>
            </a:r>
            <a:r>
              <a:rPr lang="fr-FR" sz="2400" b="0" strike="noStrike" spc="-1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2400" b="1" strike="noStrike" spc="-1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fr-FR" sz="2400" b="1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eeting de soutien à Poitiers Collectif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Rassemblement citoyen, de la gauche et de l'écologie !</a:t>
            </a:r>
          </a:p>
          <a:p>
            <a:pPr>
              <a:lnSpc>
                <a:spcPct val="100000"/>
              </a:lnSpc>
            </a:pPr>
            <a:endParaRPr lang="fr-FR" sz="2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fr-FR" sz="2400" i="1" spc="-1" dirty="0">
                <a:latin typeface="Calibri" panose="020F0502020204030204" pitchFamily="34" charset="0"/>
                <a:cs typeface="Calibri" panose="020F0502020204030204" pitchFamily="34" charset="0"/>
              </a:rPr>
              <a:t>Soirée en présence de porte-paroles des organisations politiques qui soutiennent Poitiers Collectif. Lieu à confirmer.</a:t>
            </a:r>
          </a:p>
          <a:p>
            <a:pPr>
              <a:lnSpc>
                <a:spcPct val="100000"/>
              </a:lnSpc>
            </a:pPr>
            <a:endParaRPr lang="fr-FR" sz="2400" b="0" i="1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fr-FR" sz="2400" b="1" spc="-1" dirty="0">
                <a:latin typeface="Calibri" panose="020F0502020204030204" pitchFamily="34" charset="0"/>
                <a:cs typeface="Calibri" panose="020F0502020204030204" pitchFamily="34" charset="0"/>
              </a:rPr>
              <a:t>5 mars 2020 – </a:t>
            </a:r>
            <a:r>
              <a:rPr lang="fr-FR" sz="2400" b="1" spc="-1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Plénières délocalisées </a:t>
            </a:r>
            <a:r>
              <a:rPr lang="fr-FR" sz="2400" spc="-1" dirty="0">
                <a:latin typeface="Calibri" panose="020F0502020204030204" pitchFamily="34" charset="0"/>
                <a:cs typeface="Calibri" panose="020F0502020204030204" pitchFamily="34" charset="0"/>
              </a:rPr>
              <a:t>: Poitiers Collectif occupe le terrain !</a:t>
            </a:r>
            <a:endParaRPr lang="fr-FR" sz="240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ustomShape 3">
            <a:extLst>
              <a:ext uri="{FF2B5EF4-FFF2-40B4-BE49-F238E27FC236}">
                <a16:creationId xmlns:a16="http://schemas.microsoft.com/office/drawing/2014/main" id="{12E55EE7-5065-42AE-9396-BB1911008B58}"/>
              </a:ext>
            </a:extLst>
          </p:cNvPr>
          <p:cNvSpPr/>
          <p:nvPr/>
        </p:nvSpPr>
        <p:spPr>
          <a:xfrm>
            <a:off x="958500" y="5306017"/>
            <a:ext cx="10545840" cy="4602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2400" b="1" strike="noStrike" spc="-1" dirty="0">
                <a:latin typeface="Calibri" panose="020F0502020204030204" pitchFamily="34" charset="0"/>
                <a:cs typeface="Calibri" panose="020F0502020204030204" pitchFamily="34" charset="0"/>
              </a:rPr>
              <a:t>11 mars 2020 </a:t>
            </a:r>
            <a:r>
              <a:rPr lang="fr-FR" sz="2400" b="0" strike="noStrike" spc="-1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2400" b="1" strike="noStrike" spc="-1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fr-FR" sz="2400" b="1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eeting final de la campagne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– 20h, Salons de Blossac.</a:t>
            </a:r>
          </a:p>
        </p:txBody>
      </p:sp>
    </p:spTree>
    <p:extLst>
      <p:ext uri="{BB962C8B-B14F-4D97-AF65-F5344CB8AC3E}">
        <p14:creationId xmlns:p14="http://schemas.microsoft.com/office/powerpoint/2010/main" val="2785760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806</TotalTime>
  <Words>1588</Words>
  <Application>Microsoft Office PowerPoint</Application>
  <PresentationFormat>Grand écran</PresentationFormat>
  <Paragraphs>162</Paragraphs>
  <Slides>25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36" baseType="lpstr">
      <vt:lpstr>Arial</vt:lpstr>
      <vt:lpstr>Blogger Sans</vt:lpstr>
      <vt:lpstr>Blogger Sans  </vt:lpstr>
      <vt:lpstr>Blogger Sans Medium</vt:lpstr>
      <vt:lpstr>Calibri</vt:lpstr>
      <vt:lpstr>Calibri Light</vt:lpstr>
      <vt:lpstr>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Témoignage de Sandrine Grégoire  Co-fondatrice de Magik Eduk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Désignation des candidat.e.s de Poitiers Collectif</dc:title>
  <dc:subject/>
  <dc:creator>Bastien Bernela</dc:creator>
  <dc:description/>
  <cp:lastModifiedBy>Moncond'huy Léonore</cp:lastModifiedBy>
  <cp:revision>79</cp:revision>
  <dcterms:created xsi:type="dcterms:W3CDTF">2019-10-29T22:19:54Z</dcterms:created>
  <dcterms:modified xsi:type="dcterms:W3CDTF">2020-01-24T18:33:21Z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Grand écran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25</vt:i4>
  </property>
</Properties>
</file>